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Lst>
  <p:notesMasterIdLst>
    <p:notesMasterId r:id="rId28"/>
  </p:notesMasterIdLst>
  <p:sldIdLst>
    <p:sldId id="280" r:id="rId2"/>
    <p:sldId id="290" r:id="rId3"/>
    <p:sldId id="370" r:id="rId4"/>
    <p:sldId id="353" r:id="rId5"/>
    <p:sldId id="292" r:id="rId6"/>
    <p:sldId id="352" r:id="rId7"/>
    <p:sldId id="367" r:id="rId8"/>
    <p:sldId id="366" r:id="rId9"/>
    <p:sldId id="371" r:id="rId10"/>
    <p:sldId id="259" r:id="rId11"/>
    <p:sldId id="285" r:id="rId12"/>
    <p:sldId id="361" r:id="rId13"/>
    <p:sldId id="297" r:id="rId14"/>
    <p:sldId id="293" r:id="rId15"/>
    <p:sldId id="362" r:id="rId16"/>
    <p:sldId id="281" r:id="rId17"/>
    <p:sldId id="271" r:id="rId18"/>
    <p:sldId id="275" r:id="rId19"/>
    <p:sldId id="372" r:id="rId20"/>
    <p:sldId id="258" r:id="rId21"/>
    <p:sldId id="356" r:id="rId22"/>
    <p:sldId id="357" r:id="rId23"/>
    <p:sldId id="286" r:id="rId24"/>
    <p:sldId id="358" r:id="rId25"/>
    <p:sldId id="359" r:id="rId26"/>
    <p:sldId id="36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Wayne" initials="J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997" autoAdjust="0"/>
  </p:normalViewPr>
  <p:slideViewPr>
    <p:cSldViewPr>
      <p:cViewPr varScale="1">
        <p:scale>
          <a:sx n="109" d="100"/>
          <a:sy n="109" d="100"/>
        </p:scale>
        <p:origin x="142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19T11:49:49.186" idx="2">
    <p:pos x="10" y="10"/>
    <p:text>Composition instead of frame?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DB1573AF-4C47-21F7-9808-BF8E47E03234}"/>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5122" name="Rectangle 2">
            <a:extLst>
              <a:ext uri="{FF2B5EF4-FFF2-40B4-BE49-F238E27FC236}">
                <a16:creationId xmlns:a16="http://schemas.microsoft.com/office/drawing/2014/main" id="{EC4C14E8-3670-36C6-402C-026D878CBFBB}"/>
              </a:ext>
            </a:extLst>
          </p:cNvPr>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61BF913F-8480-6974-81A9-7FF515CCEDE2}"/>
              </a:ext>
            </a:extLst>
          </p:cNvPr>
          <p:cNvSpPr>
            <a:spLocks noGrp="1"/>
          </p:cNvSpPr>
          <p:nvPr>
            <p:ph type="sldNum" sz="quarter" idx="10"/>
          </p:nvPr>
        </p:nvSpPr>
        <p:spPr/>
        <p:txBody>
          <a:bodyPr/>
          <a:lstStyle>
            <a:lvl1pPr>
              <a:defRPr/>
            </a:lvl1pPr>
          </a:lstStyle>
          <a:p>
            <a:pPr>
              <a:defRPr/>
            </a:pPr>
            <a:fld id="{6D1645EC-292D-4F09-B27D-055D44788374}"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32167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E87CCFC-5B34-4B37-792F-E5980B6F246F}"/>
              </a:ext>
            </a:extLst>
          </p:cNvPr>
          <p:cNvSpPr>
            <a:spLocks noGrp="1"/>
          </p:cNvSpPr>
          <p:nvPr>
            <p:ph type="sldNum" sz="quarter" idx="10"/>
          </p:nvPr>
        </p:nvSpPr>
        <p:spPr/>
        <p:txBody>
          <a:bodyPr/>
          <a:lstStyle>
            <a:lvl1pPr>
              <a:defRPr/>
            </a:lvl1pPr>
          </a:lstStyle>
          <a:p>
            <a:pPr>
              <a:defRPr/>
            </a:pPr>
            <a:fld id="{295D8681-50D6-421E-AEF7-F60537DED649}"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63624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D21323-85AF-E00E-7C79-A2A6DC1C46A0}"/>
              </a:ext>
            </a:extLst>
          </p:cNvPr>
          <p:cNvSpPr>
            <a:spLocks noGrp="1"/>
          </p:cNvSpPr>
          <p:nvPr>
            <p:ph type="sldNum" sz="quarter" idx="10"/>
          </p:nvPr>
        </p:nvSpPr>
        <p:spPr/>
        <p:txBody>
          <a:bodyPr/>
          <a:lstStyle>
            <a:lvl1pPr>
              <a:defRPr/>
            </a:lvl1pPr>
          </a:lstStyle>
          <a:p>
            <a:pPr>
              <a:defRPr/>
            </a:pPr>
            <a:fld id="{A71D060C-F919-4C89-82E4-E4A059D25619}"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63273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9940DEA-5A2E-AA08-2AAA-10894446FEE9}"/>
              </a:ext>
            </a:extLst>
          </p:cNvPr>
          <p:cNvSpPr>
            <a:spLocks noGrp="1"/>
          </p:cNvSpPr>
          <p:nvPr>
            <p:ph type="sldNum" sz="quarter" idx="10"/>
          </p:nvPr>
        </p:nvSpPr>
        <p:spPr/>
        <p:txBody>
          <a:bodyPr/>
          <a:lstStyle>
            <a:lvl1pPr>
              <a:defRPr/>
            </a:lvl1pPr>
          </a:lstStyle>
          <a:p>
            <a:pPr>
              <a:defRPr/>
            </a:pPr>
            <a:fld id="{E230015F-46E8-4219-990A-50370B49A305}"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4875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5F58B7C9-B7C7-C36E-98A3-E0D9AE594C70}"/>
              </a:ext>
            </a:extLst>
          </p:cNvPr>
          <p:cNvSpPr>
            <a:spLocks noGrp="1"/>
          </p:cNvSpPr>
          <p:nvPr>
            <p:ph type="sldNum" sz="quarter" idx="10"/>
          </p:nvPr>
        </p:nvSpPr>
        <p:spPr/>
        <p:txBody>
          <a:bodyPr/>
          <a:lstStyle>
            <a:lvl1pPr>
              <a:defRPr/>
            </a:lvl1pPr>
          </a:lstStyle>
          <a:p>
            <a:pPr>
              <a:defRPr/>
            </a:pPr>
            <a:fld id="{F7952699-5B65-4CC1-BB52-47FE89580314}"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36533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74638"/>
            <a:ext cx="2933700" cy="6583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43300" y="274638"/>
            <a:ext cx="2933700" cy="6583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C60299CF-0D20-FAC3-D889-04CD40EAEA7C}"/>
              </a:ext>
            </a:extLst>
          </p:cNvPr>
          <p:cNvSpPr>
            <a:spLocks noGrp="1"/>
          </p:cNvSpPr>
          <p:nvPr>
            <p:ph type="sldNum" sz="quarter" idx="10"/>
          </p:nvPr>
        </p:nvSpPr>
        <p:spPr/>
        <p:txBody>
          <a:bodyPr/>
          <a:lstStyle>
            <a:lvl1pPr>
              <a:defRPr/>
            </a:lvl1pPr>
          </a:lstStyle>
          <a:p>
            <a:pPr>
              <a:defRPr/>
            </a:pPr>
            <a:fld id="{6277BFB7-1F94-4656-8A02-7E5160C1B6BE}"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65606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53B5956-18A5-F818-34A2-F06FCA72A83F}"/>
              </a:ext>
            </a:extLst>
          </p:cNvPr>
          <p:cNvSpPr>
            <a:spLocks noGrp="1"/>
          </p:cNvSpPr>
          <p:nvPr>
            <p:ph type="sldNum" sz="quarter" idx="10"/>
          </p:nvPr>
        </p:nvSpPr>
        <p:spPr/>
        <p:txBody>
          <a:bodyPr/>
          <a:lstStyle>
            <a:lvl1pPr>
              <a:defRPr/>
            </a:lvl1pPr>
          </a:lstStyle>
          <a:p>
            <a:pPr>
              <a:defRPr/>
            </a:pPr>
            <a:fld id="{5E180FAE-8517-4CDC-8354-A884DA4099D3}"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45980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27047EED-CD16-D950-BD33-EF3BD449D327}"/>
              </a:ext>
            </a:extLst>
          </p:cNvPr>
          <p:cNvSpPr>
            <a:spLocks noGrp="1"/>
          </p:cNvSpPr>
          <p:nvPr>
            <p:ph type="sldNum" sz="quarter" idx="10"/>
          </p:nvPr>
        </p:nvSpPr>
        <p:spPr/>
        <p:txBody>
          <a:bodyPr/>
          <a:lstStyle>
            <a:lvl1pPr>
              <a:defRPr/>
            </a:lvl1pPr>
          </a:lstStyle>
          <a:p>
            <a:pPr>
              <a:defRPr/>
            </a:pPr>
            <a:fld id="{C7422080-3ACE-425E-82E3-25AA4C70FC79}"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09428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4AD871F-7BD6-583D-8072-1A9C39D96CD6}"/>
              </a:ext>
            </a:extLst>
          </p:cNvPr>
          <p:cNvSpPr>
            <a:spLocks noGrp="1"/>
          </p:cNvSpPr>
          <p:nvPr>
            <p:ph type="sldNum" sz="quarter" idx="10"/>
          </p:nvPr>
        </p:nvSpPr>
        <p:spPr/>
        <p:txBody>
          <a:bodyPr/>
          <a:lstStyle>
            <a:lvl1pPr>
              <a:defRPr/>
            </a:lvl1pPr>
          </a:lstStyle>
          <a:p>
            <a:pPr>
              <a:defRPr/>
            </a:pPr>
            <a:fld id="{ACA6C14F-8502-4D33-9400-56DDF309E833}"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20768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3F150C8-6108-B57D-56FC-956DCB807C97}"/>
              </a:ext>
            </a:extLst>
          </p:cNvPr>
          <p:cNvSpPr>
            <a:spLocks noGrp="1"/>
          </p:cNvSpPr>
          <p:nvPr>
            <p:ph type="sldNum" sz="quarter" idx="10"/>
          </p:nvPr>
        </p:nvSpPr>
        <p:spPr/>
        <p:txBody>
          <a:bodyPr/>
          <a:lstStyle>
            <a:lvl1pPr>
              <a:defRPr/>
            </a:lvl1pPr>
          </a:lstStyle>
          <a:p>
            <a:pPr>
              <a:defRPr/>
            </a:pPr>
            <a:fld id="{AD635DB6-0D05-4136-AD4E-A453F8FE46C9}"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315729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7A66D7CF-2C7B-C040-F07B-BB4037FA3501}"/>
              </a:ext>
            </a:extLst>
          </p:cNvPr>
          <p:cNvSpPr>
            <a:spLocks noGrp="1"/>
          </p:cNvSpPr>
          <p:nvPr>
            <p:ph type="sldNum" sz="quarter" idx="10"/>
          </p:nvPr>
        </p:nvSpPr>
        <p:spPr/>
        <p:txBody>
          <a:bodyPr/>
          <a:lstStyle>
            <a:lvl1pPr>
              <a:defRPr/>
            </a:lvl1pPr>
          </a:lstStyle>
          <a:p>
            <a:pPr>
              <a:defRPr/>
            </a:pPr>
            <a:fld id="{7BBEBC71-15CF-4A46-A3F7-851BD905855F}"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5466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4695190-6262-4C8D-9338-1D61C3DC6BE1}"/>
              </a:ext>
            </a:extLst>
          </p:cNvPr>
          <p:cNvSpPr>
            <a:spLocks noGrp="1"/>
          </p:cNvSpPr>
          <p:nvPr>
            <p:ph type="title"/>
          </p:nvPr>
        </p:nvSpPr>
        <p:spPr bwMode="auto">
          <a:xfrm>
            <a:off x="6629400" y="0"/>
            <a:ext cx="205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45719" tIns="45719" rIns="45719" bIns="45719" numCol="1" anchor="ctr" anchorCtr="0" compatLnSpc="1">
            <a:prstTxWarp prst="textNoShape">
              <a:avLst/>
            </a:prstTxWarp>
          </a:bodyPr>
          <a:lstStyle/>
          <a:p>
            <a:pPr lvl="0"/>
            <a:r>
              <a:rPr lang="en-US" altLang="en-US">
                <a:sym typeface="Helvetica" panose="020B0604020202020204" pitchFamily="34" charset="0"/>
              </a:rPr>
              <a:t>Click to edit Master title style</a:t>
            </a:r>
          </a:p>
        </p:txBody>
      </p:sp>
      <p:sp>
        <p:nvSpPr>
          <p:cNvPr id="1027" name="Rectangle 2">
            <a:extLst>
              <a:ext uri="{FF2B5EF4-FFF2-40B4-BE49-F238E27FC236}">
                <a16:creationId xmlns:a16="http://schemas.microsoft.com/office/drawing/2014/main" id="{FB565697-FD14-BEB2-120E-47D6B7B9C237}"/>
              </a:ext>
            </a:extLst>
          </p:cNvPr>
          <p:cNvSpPr>
            <a:spLocks noGrp="1"/>
          </p:cNvSpPr>
          <p:nvPr>
            <p:ph type="body" idx="1"/>
          </p:nvPr>
        </p:nvSpPr>
        <p:spPr bwMode="auto">
          <a:xfrm>
            <a:off x="457200" y="274638"/>
            <a:ext cx="601980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45719" tIns="45719" rIns="45719" bIns="45719" numCol="1" anchor="t" anchorCtr="0" compatLnSpc="1">
            <a:prstTxWarp prst="textNoShape">
              <a:avLst/>
            </a:prstTxWarp>
          </a:bodyPr>
          <a:lstStyle/>
          <a:p>
            <a:pPr lvl="0"/>
            <a:r>
              <a:rPr lang="en-US" altLang="en-US">
                <a:sym typeface="Helvetica" panose="020B0604020202020204" pitchFamily="34" charset="0"/>
              </a:rPr>
              <a:t>Click to edit Master text styles</a:t>
            </a:r>
          </a:p>
          <a:p>
            <a:pPr lvl="1"/>
            <a:r>
              <a:rPr lang="en-US" altLang="en-US">
                <a:sym typeface="Helvetica" panose="020B0604020202020204" pitchFamily="34" charset="0"/>
              </a:rPr>
              <a:t>Second level</a:t>
            </a:r>
          </a:p>
          <a:p>
            <a:pPr lvl="2"/>
            <a:r>
              <a:rPr lang="en-US" altLang="en-US">
                <a:sym typeface="Helvetica" panose="020B0604020202020204" pitchFamily="34" charset="0"/>
              </a:rPr>
              <a:t>Third level</a:t>
            </a:r>
          </a:p>
          <a:p>
            <a:pPr lvl="3"/>
            <a:r>
              <a:rPr lang="en-US" altLang="en-US">
                <a:sym typeface="Helvetica" panose="020B0604020202020204" pitchFamily="34" charset="0"/>
              </a:rPr>
              <a:t>Fourth level</a:t>
            </a:r>
          </a:p>
          <a:p>
            <a:pPr lvl="4"/>
            <a:r>
              <a:rPr lang="en-US" altLang="en-US">
                <a:sym typeface="Helvetica" panose="020B0604020202020204" pitchFamily="34" charset="0"/>
              </a:rPr>
              <a:t>Fifth level</a:t>
            </a:r>
          </a:p>
        </p:txBody>
      </p:sp>
      <p:sp>
        <p:nvSpPr>
          <p:cNvPr id="2" name="Rectangle 3">
            <a:extLst>
              <a:ext uri="{FF2B5EF4-FFF2-40B4-BE49-F238E27FC236}">
                <a16:creationId xmlns:a16="http://schemas.microsoft.com/office/drawing/2014/main" id="{02490ACC-AA19-46B5-729E-C47CB058A51C}"/>
              </a:ext>
            </a:extLst>
          </p:cNvPr>
          <p:cNvSpPr>
            <a:spLocks noGrp="1"/>
          </p:cNvSpPr>
          <p:nvPr>
            <p:ph type="sldNum" sz="quarter" idx="2"/>
          </p:nvPr>
        </p:nvSpPr>
        <p:spPr bwMode="auto">
          <a:xfrm>
            <a:off x="6553200" y="6403975"/>
            <a:ext cx="2133600" cy="268288"/>
          </a:xfrm>
          <a:prstGeom prst="rect">
            <a:avLst/>
          </a:prstGeom>
          <a:noFill/>
          <a:ln w="12700" cap="flat" cmpd="sng">
            <a:noFill/>
            <a:prstDash val="solid"/>
            <a:miter lim="0"/>
            <a:headEnd/>
            <a:tailEnd/>
          </a:ln>
          <a:effectLst/>
        </p:spPr>
        <p:txBody>
          <a:bodyPr vert="horz" wrap="square" lIns="45719" tIns="45719" rIns="45719" bIns="45719" numCol="1" anchor="ctr" anchorCtr="0" compatLnSpc="1">
            <a:prstTxWarp prst="textNoShape">
              <a:avLst/>
            </a:prstTxWarp>
          </a:bodyPr>
          <a:lstStyle>
            <a:lvl1pPr algn="r" eaLnBrk="1">
              <a:defRPr>
                <a:cs typeface="Calibri" panose="020F0502020204030204" pitchFamily="34" charset="0"/>
              </a:defRPr>
            </a:lvl1pPr>
          </a:lstStyle>
          <a:p>
            <a:pPr>
              <a:defRPr/>
            </a:pPr>
            <a:fld id="{B0646EFB-B9CC-46E5-A2CE-15FCB3F2D391}" type="slidenum">
              <a:rPr lang="en-US" altLang="en-US"/>
              <a:pPr>
                <a:defRPr/>
              </a:pPr>
              <a:t>‹#›</a:t>
            </a:fld>
            <a:endParaRPr lang="en-US" altLang="en-US" sz="1200">
              <a:solidFill>
                <a:srgbClr val="888888"/>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77D01-1785-05C6-4F0E-31209AED51DA}"/>
              </a:ext>
            </a:extLst>
          </p:cNvPr>
          <p:cNvPicPr>
            <a:picLocks noChangeAspect="1"/>
          </p:cNvPicPr>
          <p:nvPr/>
        </p:nvPicPr>
        <p:blipFill>
          <a:blip r:embed="rId2"/>
          <a:srcRect t="18848" b="18848"/>
          <a:stretch/>
        </p:blipFill>
        <p:spPr>
          <a:xfrm>
            <a:off x="0" y="0"/>
            <a:ext cx="9220199"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075" name="TextBox 3">
            <a:extLst>
              <a:ext uri="{FF2B5EF4-FFF2-40B4-BE49-F238E27FC236}">
                <a16:creationId xmlns:a16="http://schemas.microsoft.com/office/drawing/2014/main" id="{BB68BB29-0A39-ADDB-8F4F-396BFD240657}"/>
              </a:ext>
            </a:extLst>
          </p:cNvPr>
          <p:cNvSpPr txBox="1">
            <a:spLocks noChangeArrowheads="1"/>
          </p:cNvSpPr>
          <p:nvPr/>
        </p:nvSpPr>
        <p:spPr bwMode="auto">
          <a:xfrm>
            <a:off x="3505200" y="4191000"/>
            <a:ext cx="5486400" cy="2452688"/>
          </a:xfrm>
          <a:prstGeom prst="rect">
            <a:avLst/>
          </a:prstGeom>
          <a:noFill/>
          <a:ln>
            <a:noFill/>
          </a:ln>
        </p:spPr>
        <p:txBody>
          <a:bodyPr anchor="ct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nSpc>
                <a:spcPct val="90000"/>
              </a:lnSpc>
              <a:spcAft>
                <a:spcPts val="600"/>
              </a:spcAft>
              <a:defRPr/>
            </a:pPr>
            <a:r>
              <a:rPr lang="en-US" altLang="en-US" sz="2400" b="1" dirty="0">
                <a:solidFill>
                  <a:srgbClr val="FF0000"/>
                </a:solidFill>
                <a:latin typeface="Arial" panose="020B0604020202020204" pitchFamily="34" charset="0"/>
                <a:cs typeface="Arial" panose="020B0604020202020204" pitchFamily="34" charset="0"/>
              </a:rPr>
              <a:t>TEACHER TUTORIAL:</a:t>
            </a:r>
          </a:p>
          <a:p>
            <a:pPr>
              <a:lnSpc>
                <a:spcPct val="90000"/>
              </a:lnSpc>
              <a:spcAft>
                <a:spcPts val="600"/>
              </a:spcAft>
              <a:defRPr/>
            </a:pPr>
            <a:r>
              <a:rPr lang="en-US" altLang="en-US" sz="2800" dirty="0">
                <a:solidFill>
                  <a:schemeClr val="tx1"/>
                </a:solidFill>
                <a:latin typeface="Arial" panose="020B0604020202020204" pitchFamily="34" charset="0"/>
                <a:cs typeface="Arial" panose="020B0604020202020204" pitchFamily="34" charset="0"/>
              </a:rPr>
              <a:t>Understanding Composition</a:t>
            </a:r>
          </a:p>
          <a:p>
            <a:pPr>
              <a:lnSpc>
                <a:spcPct val="150000"/>
              </a:lnSpc>
              <a:spcAft>
                <a:spcPts val="600"/>
              </a:spcAft>
              <a:defRPr/>
            </a:pPr>
            <a:endParaRPr lang="en-US" altLang="en-US" sz="1000" dirty="0">
              <a:latin typeface="Arial" panose="020B0604020202020204" pitchFamily="34" charset="0"/>
              <a:cs typeface="Arial" panose="020B0604020202020204" pitchFamily="34" charset="0"/>
            </a:endParaRPr>
          </a:p>
          <a:p>
            <a:pPr>
              <a:lnSpc>
                <a:spcPct val="150000"/>
              </a:lnSpc>
              <a:spcAft>
                <a:spcPts val="600"/>
              </a:spcAft>
              <a:defRPr/>
            </a:pPr>
            <a:r>
              <a:rPr lang="en-US" altLang="en-US" dirty="0">
                <a:latin typeface="Arial" panose="020B0604020202020204" pitchFamily="34" charset="0"/>
                <a:cs typeface="Arial" panose="020B0604020202020204" pitchFamily="34" charset="0"/>
              </a:rPr>
              <a:t>PowerPoint Presentation </a:t>
            </a:r>
          </a:p>
          <a:p>
            <a:pPr>
              <a:spcAft>
                <a:spcPts val="600"/>
              </a:spcAft>
              <a:defRPr/>
            </a:pPr>
            <a:r>
              <a:rPr lang="en-US" altLang="en-US" sz="1400" dirty="0">
                <a:latin typeface="Arial" panose="020B0604020202020204" pitchFamily="34" charset="0"/>
                <a:cs typeface="Arial" panose="020B0604020202020204" pitchFamily="34" charset="0"/>
              </a:rPr>
              <a:t>Featuring movie stills from </a:t>
            </a:r>
            <a:r>
              <a:rPr lang="en-US" altLang="en-US" sz="1400" i="1" dirty="0">
                <a:latin typeface="Arial" panose="020B0604020202020204" pitchFamily="34" charset="0"/>
                <a:cs typeface="Arial" panose="020B0604020202020204" pitchFamily="34" charset="0"/>
              </a:rPr>
              <a:t>To Kill a Mockingbird </a:t>
            </a:r>
            <a:br>
              <a:rPr lang="en-US" altLang="en-US" sz="1400" i="1" dirty="0">
                <a:latin typeface="Arial" panose="020B0604020202020204" pitchFamily="34" charset="0"/>
                <a:cs typeface="Arial" panose="020B0604020202020204" pitchFamily="34" charset="0"/>
              </a:rPr>
            </a:br>
            <a:r>
              <a:rPr lang="en-US" altLang="en-US" sz="1400" dirty="0">
                <a:latin typeface="Arial" panose="020B0604020202020204" pitchFamily="34" charset="0"/>
                <a:cs typeface="Arial" panose="020B0604020202020204" pitchFamily="34" charset="0"/>
              </a:rPr>
              <a:t>(1962, directed by Robert Mulligan)</a:t>
            </a:r>
          </a:p>
          <a:p>
            <a:pPr>
              <a:lnSpc>
                <a:spcPct val="150000"/>
              </a:lnSpc>
              <a:spcAft>
                <a:spcPts val="600"/>
              </a:spcAft>
              <a:defRPr/>
            </a:pPr>
            <a:endParaRPr lang="en-U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diagram of light intensity&#10;&#10;AI-generated content may be incorrect.">
            <a:extLst>
              <a:ext uri="{FF2B5EF4-FFF2-40B4-BE49-F238E27FC236}">
                <a16:creationId xmlns:a16="http://schemas.microsoft.com/office/drawing/2014/main" id="{0E3E5750-43B5-93A2-1FD9-D19F56362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76" t="23203" r="5077" b="9282"/>
          <a:stretch>
            <a:fillRect/>
          </a:stretch>
        </p:blipFill>
        <p:spPr bwMode="auto">
          <a:xfrm>
            <a:off x="1219200" y="2438400"/>
            <a:ext cx="64627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A19B5B7F-7FC1-CABC-1331-470ACE7BF8CA}"/>
              </a:ext>
            </a:extLst>
          </p:cNvPr>
          <p:cNvSpPr txBox="1">
            <a:spLocks noChangeArrowheads="1"/>
          </p:cNvSpPr>
          <p:nvPr/>
        </p:nvSpPr>
        <p:spPr bwMode="auto">
          <a:xfrm>
            <a:off x="0" y="381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dirty="0">
                <a:latin typeface="Aptos Black" panose="020F0502020204030204" pitchFamily="34" charset="0"/>
              </a:rPr>
              <a:t>What Is Light Intensity?</a:t>
            </a:r>
          </a:p>
        </p:txBody>
      </p:sp>
      <p:sp>
        <p:nvSpPr>
          <p:cNvPr id="12292" name="TextBox 2">
            <a:extLst>
              <a:ext uri="{FF2B5EF4-FFF2-40B4-BE49-F238E27FC236}">
                <a16:creationId xmlns:a16="http://schemas.microsoft.com/office/drawing/2014/main" id="{2CEDD311-EE4C-D3F7-12BB-5799DD3404F1}"/>
              </a:ext>
            </a:extLst>
          </p:cNvPr>
          <p:cNvSpPr txBox="1">
            <a:spLocks noChangeArrowheads="1"/>
          </p:cNvSpPr>
          <p:nvPr/>
        </p:nvSpPr>
        <p:spPr bwMode="auto">
          <a:xfrm>
            <a:off x="609600" y="990600"/>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a:t>
            </a:r>
            <a:r>
              <a:rPr lang="en-US" altLang="en-US" sz="1600" b="1" dirty="0">
                <a:solidFill>
                  <a:srgbClr val="FF0000"/>
                </a:solidFill>
                <a:latin typeface="Aptos" panose="020B0004020202020204" pitchFamily="34" charset="0"/>
                <a:cs typeface="Arial" panose="020B0604020202020204" pitchFamily="34" charset="0"/>
              </a:rPr>
              <a:t> </a:t>
            </a:r>
            <a:r>
              <a:rPr lang="en-US" altLang="en-US" sz="1600" i="1" dirty="0">
                <a:solidFill>
                  <a:schemeClr val="tx1"/>
                </a:solidFill>
                <a:latin typeface="Aptos" panose="020B0004020202020204" pitchFamily="34" charset="0"/>
                <a:cs typeface="Arial" panose="020B0604020202020204" pitchFamily="34" charset="0"/>
              </a:rPr>
              <a:t>Light</a:t>
            </a:r>
            <a:r>
              <a:rPr lang="en-US" altLang="en-US" sz="1600" dirty="0">
                <a:latin typeface="Aptos" panose="020B0004020202020204" pitchFamily="34" charset="0"/>
                <a:cs typeface="Arial" panose="020B0604020202020204" pitchFamily="34" charset="0"/>
              </a:rPr>
              <a:t> is a critical element in composition. Light draws attention to key, or principal, areas within a frame. High intensity light can make visible important details within the frame and suggest realism. Lower intensity light can produce shadows that conceal details and create mood.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42B33A61-25A6-A963-B4F4-78110A33F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77020"/>
            <a:ext cx="3959835" cy="259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a:extLst>
              <a:ext uri="{FF2B5EF4-FFF2-40B4-BE49-F238E27FC236}">
                <a16:creationId xmlns:a16="http://schemas.microsoft.com/office/drawing/2014/main" id="{436E8037-868C-51B6-5F47-85B1B89855FD}"/>
              </a:ext>
            </a:extLst>
          </p:cNvPr>
          <p:cNvSpPr txBox="1">
            <a:spLocks noChangeArrowheads="1"/>
          </p:cNvSpPr>
          <p:nvPr/>
        </p:nvSpPr>
        <p:spPr bwMode="auto">
          <a:xfrm>
            <a:off x="0" y="381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t> </a:t>
            </a:r>
            <a:r>
              <a:rPr lang="en-US" altLang="en-US" b="1">
                <a:latin typeface="Arial Black" panose="020B0A04020102020204" pitchFamily="34" charset="0"/>
              </a:rPr>
              <a:t>High-Key Lighting</a:t>
            </a:r>
          </a:p>
        </p:txBody>
      </p:sp>
      <p:sp>
        <p:nvSpPr>
          <p:cNvPr id="13317" name="TextBox 2">
            <a:extLst>
              <a:ext uri="{FF2B5EF4-FFF2-40B4-BE49-F238E27FC236}">
                <a16:creationId xmlns:a16="http://schemas.microsoft.com/office/drawing/2014/main" id="{E8234827-3B9C-44FD-A2A3-973B217AEB3E}"/>
              </a:ext>
            </a:extLst>
          </p:cNvPr>
          <p:cNvSpPr txBox="1">
            <a:spLocks noChangeArrowheads="1"/>
          </p:cNvSpPr>
          <p:nvPr/>
        </p:nvSpPr>
        <p:spPr bwMode="auto">
          <a:xfrm>
            <a:off x="533400" y="11430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  </a:t>
            </a:r>
            <a:r>
              <a:rPr lang="en-US" altLang="en-US" sz="1600" dirty="0">
                <a:latin typeface="Aptos" panose="020B0004020202020204" pitchFamily="34" charset="0"/>
                <a:cs typeface="Arial" panose="020B0604020202020204" pitchFamily="34" charset="0"/>
              </a:rPr>
              <a:t>Key means principal or primary. </a:t>
            </a:r>
            <a:r>
              <a:rPr lang="en-US" altLang="en-US" sz="1600" i="1" dirty="0">
                <a:solidFill>
                  <a:schemeClr val="tx1"/>
                </a:solidFill>
                <a:latin typeface="Aptos" panose="020B0004020202020204" pitchFamily="34" charset="0"/>
                <a:cs typeface="Arial" panose="020B0604020202020204" pitchFamily="34" charset="0"/>
              </a:rPr>
              <a:t>High-key lighting </a:t>
            </a:r>
            <a:r>
              <a:rPr lang="en-US" altLang="en-US" sz="1600" dirty="0">
                <a:solidFill>
                  <a:schemeClr val="tx1"/>
                </a:solidFill>
                <a:latin typeface="Aptos" panose="020B0004020202020204" pitchFamily="34" charset="0"/>
                <a:cs typeface="Arial" panose="020B0604020202020204" pitchFamily="34" charset="0"/>
              </a:rPr>
              <a:t>results in </a:t>
            </a:r>
            <a:r>
              <a:rPr lang="en-US" altLang="en-US" sz="1600" dirty="0">
                <a:latin typeface="Aptos" panose="020B0004020202020204" pitchFamily="34" charset="0"/>
                <a:cs typeface="Arial" panose="020B0604020202020204" pitchFamily="34" charset="0"/>
              </a:rPr>
              <a:t>a brightly lit shot in which more visual detail is seen. </a:t>
            </a:r>
          </a:p>
        </p:txBody>
      </p:sp>
      <p:sp>
        <p:nvSpPr>
          <p:cNvPr id="13318" name="TextBox 2">
            <a:extLst>
              <a:ext uri="{FF2B5EF4-FFF2-40B4-BE49-F238E27FC236}">
                <a16:creationId xmlns:a16="http://schemas.microsoft.com/office/drawing/2014/main" id="{B89C84AE-EAEF-4F56-CF27-58DDD00BB32D}"/>
              </a:ext>
            </a:extLst>
          </p:cNvPr>
          <p:cNvSpPr txBox="1">
            <a:spLocks noChangeArrowheads="1"/>
          </p:cNvSpPr>
          <p:nvPr/>
        </p:nvSpPr>
        <p:spPr bwMode="auto">
          <a:xfrm>
            <a:off x="533400" y="5186363"/>
            <a:ext cx="8001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dirty="0">
                <a:latin typeface="Aptos" panose="020B0004020202020204" pitchFamily="34" charset="0"/>
                <a:cs typeface="Arial" panose="020B0604020202020204" pitchFamily="34" charset="0"/>
              </a:rPr>
              <a:t>INTERPRETATION: In the left frame, the bright light allows the viewer to see the spectators in the balcony. They stand to honor Atticus for defending Tom Robinson. In the right frame, bright light shows details of the courtroom and emphasizes the emptiness of the lower floor while the spectators in the balcony remain. </a:t>
            </a:r>
          </a:p>
        </p:txBody>
      </p:sp>
      <p:pic>
        <p:nvPicPr>
          <p:cNvPr id="2" name="Picture 1">
            <a:extLst>
              <a:ext uri="{FF2B5EF4-FFF2-40B4-BE49-F238E27FC236}">
                <a16:creationId xmlns:a16="http://schemas.microsoft.com/office/drawing/2014/main" id="{09CC9291-0578-79B0-A24F-D66EDC9DCEA5}"/>
              </a:ext>
            </a:extLst>
          </p:cNvPr>
          <p:cNvPicPr>
            <a:picLocks noChangeAspect="1"/>
          </p:cNvPicPr>
          <p:nvPr/>
        </p:nvPicPr>
        <p:blipFill>
          <a:blip r:embed="rId3"/>
          <a:stretch>
            <a:fillRect/>
          </a:stretch>
        </p:blipFill>
        <p:spPr>
          <a:xfrm>
            <a:off x="4602280" y="2177020"/>
            <a:ext cx="4005756" cy="25936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a:extLst>
              <a:ext uri="{FF2B5EF4-FFF2-40B4-BE49-F238E27FC236}">
                <a16:creationId xmlns:a16="http://schemas.microsoft.com/office/drawing/2014/main" id="{FCB0A936-4BB6-0BB8-984E-BB917296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922463"/>
            <a:ext cx="400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9A5B004C-1AAC-970A-D36D-3A0F12AC4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905000"/>
            <a:ext cx="415766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a:extLst>
              <a:ext uri="{FF2B5EF4-FFF2-40B4-BE49-F238E27FC236}">
                <a16:creationId xmlns:a16="http://schemas.microsoft.com/office/drawing/2014/main" id="{24595898-6C52-169E-C3C1-96F54692A337}"/>
              </a:ext>
            </a:extLst>
          </p:cNvPr>
          <p:cNvSpPr txBox="1">
            <a:spLocks noChangeArrowheads="1"/>
          </p:cNvSpPr>
          <p:nvPr/>
        </p:nvSpPr>
        <p:spPr bwMode="auto">
          <a:xfrm>
            <a:off x="0" y="301625"/>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t> </a:t>
            </a:r>
            <a:r>
              <a:rPr lang="en-US" altLang="en-US" b="1">
                <a:latin typeface="Arial Black" panose="020B0A04020102020204" pitchFamily="34" charset="0"/>
              </a:rPr>
              <a:t>Low-Key Lighting</a:t>
            </a:r>
          </a:p>
        </p:txBody>
      </p:sp>
      <p:sp>
        <p:nvSpPr>
          <p:cNvPr id="14341" name="TextBox 2">
            <a:extLst>
              <a:ext uri="{FF2B5EF4-FFF2-40B4-BE49-F238E27FC236}">
                <a16:creationId xmlns:a16="http://schemas.microsoft.com/office/drawing/2014/main" id="{BAF1CB11-7D24-1EDC-9561-1ED6D2BE6CBC}"/>
              </a:ext>
            </a:extLst>
          </p:cNvPr>
          <p:cNvSpPr txBox="1">
            <a:spLocks noChangeArrowheads="1"/>
          </p:cNvSpPr>
          <p:nvPr/>
        </p:nvSpPr>
        <p:spPr bwMode="auto">
          <a:xfrm>
            <a:off x="381000" y="9144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  </a:t>
            </a:r>
            <a:r>
              <a:rPr lang="en-US" altLang="en-US" sz="1600" dirty="0">
                <a:solidFill>
                  <a:schemeClr val="tx1"/>
                </a:solidFill>
                <a:latin typeface="Aptos" panose="020B0004020202020204" pitchFamily="34" charset="0"/>
                <a:cs typeface="Arial" panose="020B0604020202020204" pitchFamily="34" charset="0"/>
              </a:rPr>
              <a:t>The use of </a:t>
            </a:r>
            <a:r>
              <a:rPr lang="en-US" altLang="en-US" sz="1600" i="1" dirty="0">
                <a:solidFill>
                  <a:schemeClr val="tx1"/>
                </a:solidFill>
                <a:latin typeface="Aptos" panose="020B0004020202020204" pitchFamily="34" charset="0"/>
                <a:cs typeface="Arial" panose="020B0604020202020204" pitchFamily="34" charset="0"/>
              </a:rPr>
              <a:t>low-key lighting </a:t>
            </a:r>
            <a:r>
              <a:rPr lang="en-US" altLang="en-US" sz="1600" dirty="0">
                <a:latin typeface="Aptos" panose="020B0004020202020204" pitchFamily="34" charset="0"/>
                <a:cs typeface="Arial" panose="020B0604020202020204" pitchFamily="34" charset="0"/>
              </a:rPr>
              <a:t>conceals some visual details. This style of lighting creates contrast which, in turn, directs the eye to the focal point within the frame. </a:t>
            </a:r>
          </a:p>
        </p:txBody>
      </p:sp>
      <p:sp>
        <p:nvSpPr>
          <p:cNvPr id="14342" name="TextBox 2">
            <a:extLst>
              <a:ext uri="{FF2B5EF4-FFF2-40B4-BE49-F238E27FC236}">
                <a16:creationId xmlns:a16="http://schemas.microsoft.com/office/drawing/2014/main" id="{F17F5EC3-D944-38A5-106E-104EC853F7E3}"/>
              </a:ext>
            </a:extLst>
          </p:cNvPr>
          <p:cNvSpPr txBox="1">
            <a:spLocks noChangeArrowheads="1"/>
          </p:cNvSpPr>
          <p:nvPr/>
        </p:nvSpPr>
        <p:spPr bwMode="auto">
          <a:xfrm>
            <a:off x="419100" y="5181600"/>
            <a:ext cx="807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a:latin typeface="Aptos" panose="020B0004020202020204" pitchFamily="34" charset="0"/>
                <a:cs typeface="Arial" panose="020B0604020202020204" pitchFamily="34" charset="0"/>
              </a:rPr>
              <a:t>INTERPRETATION: In the left frame, the children spy on Boo Radley’s house at night. The use of low-key light creates a contrast so that the focal point is their expressions, allowing the audience to intuit what they may be thinking or feeling. In the right frame, the low-key lighting emphasizes the shadow that appears to be a hand reaching to grab Jem.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a:extLst>
              <a:ext uri="{FF2B5EF4-FFF2-40B4-BE49-F238E27FC236}">
                <a16:creationId xmlns:a16="http://schemas.microsoft.com/office/drawing/2014/main" id="{7AB0B4FD-3BE8-4F86-241D-0EBA663F4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30400"/>
            <a:ext cx="42037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a:extLst>
              <a:ext uri="{FF2B5EF4-FFF2-40B4-BE49-F238E27FC236}">
                <a16:creationId xmlns:a16="http://schemas.microsoft.com/office/drawing/2014/main" id="{10145FB9-A01E-BF6C-EA60-AE4DDF54C0A2}"/>
              </a:ext>
            </a:extLst>
          </p:cNvPr>
          <p:cNvSpPr txBox="1">
            <a:spLocks noChangeArrowheads="1"/>
          </p:cNvSpPr>
          <p:nvPr/>
        </p:nvSpPr>
        <p:spPr bwMode="auto">
          <a:xfrm>
            <a:off x="0" y="3810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ptos Black" panose="020F0502020204030204" pitchFamily="34" charset="0"/>
              </a:rPr>
              <a:t>High-Key, Low-Key Lighting</a:t>
            </a:r>
          </a:p>
        </p:txBody>
      </p:sp>
      <p:pic>
        <p:nvPicPr>
          <p:cNvPr id="15364" name="Picture 10">
            <a:extLst>
              <a:ext uri="{FF2B5EF4-FFF2-40B4-BE49-F238E27FC236}">
                <a16:creationId xmlns:a16="http://schemas.microsoft.com/office/drawing/2014/main" id="{71954651-2F7A-9487-3A9D-5745E8EAF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930400"/>
            <a:ext cx="426085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a:extLst>
              <a:ext uri="{FF2B5EF4-FFF2-40B4-BE49-F238E27FC236}">
                <a16:creationId xmlns:a16="http://schemas.microsoft.com/office/drawing/2014/main" id="{DC142EFD-2F13-379B-C328-005968F025E2}"/>
              </a:ext>
            </a:extLst>
          </p:cNvPr>
          <p:cNvSpPr txBox="1">
            <a:spLocks noChangeArrowheads="1"/>
          </p:cNvSpPr>
          <p:nvPr/>
        </p:nvSpPr>
        <p:spPr bwMode="auto">
          <a:xfrm>
            <a:off x="446088" y="920750"/>
            <a:ext cx="8088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a:t>
            </a:r>
            <a:r>
              <a:rPr lang="en-US" altLang="en-US" sz="1600" b="1" dirty="0">
                <a:solidFill>
                  <a:srgbClr val="FF0000"/>
                </a:solidFill>
                <a:latin typeface="Aptos" panose="020B0004020202020204" pitchFamily="34" charset="0"/>
                <a:cs typeface="Arial" panose="020B0604020202020204" pitchFamily="34" charset="0"/>
              </a:rPr>
              <a:t> </a:t>
            </a:r>
            <a:r>
              <a:rPr lang="en-US" altLang="en-US" sz="1600" dirty="0">
                <a:latin typeface="Aptos" panose="020B0004020202020204" pitchFamily="34" charset="0"/>
              </a:rPr>
              <a:t>The use of light affects what we see—or do not see—and how we see it. This, in turn, determines how the viewer may feel about the characters or the situations. Even the same subject when viewed in different light can alter the viewer’s perception. </a:t>
            </a:r>
            <a:endParaRPr lang="en-US" altLang="en-US" sz="1600" dirty="0">
              <a:latin typeface="Aptos" panose="020B0004020202020204" pitchFamily="34" charset="0"/>
              <a:cs typeface="Arial" panose="020B0604020202020204" pitchFamily="34" charset="0"/>
            </a:endParaRPr>
          </a:p>
        </p:txBody>
      </p:sp>
      <p:sp>
        <p:nvSpPr>
          <p:cNvPr id="15366" name="TextBox 2">
            <a:extLst>
              <a:ext uri="{FF2B5EF4-FFF2-40B4-BE49-F238E27FC236}">
                <a16:creationId xmlns:a16="http://schemas.microsoft.com/office/drawing/2014/main" id="{E8757897-14E1-BB5A-E9B6-2CF0226AD1A2}"/>
              </a:ext>
            </a:extLst>
          </p:cNvPr>
          <p:cNvSpPr txBox="1">
            <a:spLocks noChangeArrowheads="1"/>
          </p:cNvSpPr>
          <p:nvPr/>
        </p:nvSpPr>
        <p:spPr bwMode="auto">
          <a:xfrm>
            <a:off x="446088" y="5062538"/>
            <a:ext cx="81645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dirty="0">
                <a:latin typeface="Aptos" panose="020B0004020202020204" pitchFamily="34" charset="0"/>
                <a:cs typeface="Arial" panose="020B0604020202020204" pitchFamily="34" charset="0"/>
              </a:rPr>
              <a:t>INTERPRETATION: In the left frame</a:t>
            </a:r>
            <a:r>
              <a:rPr lang="en-US" altLang="en-US" sz="1600" dirty="0">
                <a:solidFill>
                  <a:schemeClr val="tx1"/>
                </a:solidFill>
                <a:latin typeface="Aptos" panose="020B0004020202020204" pitchFamily="34" charset="0"/>
                <a:cs typeface="Arial" panose="020B0604020202020204" pitchFamily="34" charset="0"/>
              </a:rPr>
              <a:t>, high-key lighting allows the viewer to see that the carved dolls are a girl and a boy, suggesting they might be Scout and Jem. In the right frame, the same dolls are in deep shadow. This low-key lighting contributes to the mystery surrounding Boo Radley. The placement of the dolls on the bedroom windowsill emphasizes Jem and Scout’s ongoing curiosity </a:t>
            </a:r>
            <a:r>
              <a:rPr lang="en-US" altLang="en-US" sz="1600" dirty="0">
                <a:latin typeface="Aptos" panose="020B0004020202020204" pitchFamily="34" charset="0"/>
                <a:cs typeface="Arial" panose="020B0604020202020204" pitchFamily="34" charset="0"/>
              </a:rPr>
              <a:t>about Boo.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8950611F-E0B7-D000-10E1-EF65D0825F7A}"/>
              </a:ext>
            </a:extLst>
          </p:cNvPr>
          <p:cNvSpPr txBox="1">
            <a:spLocks noChangeArrowheads="1"/>
          </p:cNvSpPr>
          <p:nvPr/>
        </p:nvSpPr>
        <p:spPr bwMode="auto">
          <a:xfrm>
            <a:off x="381000" y="981075"/>
            <a:ext cx="8382000" cy="1323439"/>
          </a:xfrm>
          <a:prstGeom prst="rect">
            <a:avLst/>
          </a:prstGeom>
          <a:noFill/>
          <a:ln>
            <a:noFill/>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defRPr/>
            </a:pPr>
            <a:r>
              <a:rPr lang="en-US" altLang="en-US" sz="1600" b="1" dirty="0">
                <a:solidFill>
                  <a:schemeClr val="tx1"/>
                </a:solidFill>
                <a:latin typeface="Aptos" panose="020B0004020202020204" pitchFamily="34" charset="0"/>
                <a:cs typeface="Arial" panose="020B0604020202020204" pitchFamily="34" charset="0"/>
              </a:rPr>
              <a:t>CONCEPT:</a:t>
            </a:r>
            <a:r>
              <a:rPr lang="en-US" altLang="en-US" sz="1600" b="1" dirty="0">
                <a:solidFill>
                  <a:srgbClr val="FF0000"/>
                </a:solidFill>
                <a:latin typeface="Aptos" panose="020B0004020202020204" pitchFamily="34" charset="0"/>
                <a:cs typeface="Arial" panose="020B0604020202020204" pitchFamily="34" charset="0"/>
              </a:rPr>
              <a:t> </a:t>
            </a:r>
            <a:r>
              <a:rPr lang="en-US" altLang="en-US" sz="1600" dirty="0">
                <a:latin typeface="Aptos" panose="020B0004020202020204" pitchFamily="34" charset="0"/>
              </a:rPr>
              <a:t>The angle of light is determined by where the light source is placed. Backlighting, for example, can minimize shadows or, if bright enough, can create a silhouette. Placing the light source below the subject creates a different type of shadow. Placing the light source on either side of the subject likewise creates a different shadow effect.   </a:t>
            </a:r>
            <a:endParaRPr lang="en-US" altLang="en-US" sz="1600" dirty="0">
              <a:latin typeface="Aptos" panose="020B0004020202020204" pitchFamily="34" charset="0"/>
              <a:cs typeface="Arial" panose="020B0604020202020204" pitchFamily="34" charset="0"/>
            </a:endParaRPr>
          </a:p>
          <a:p>
            <a:pPr>
              <a:defRPr/>
            </a:pPr>
            <a:endParaRPr lang="en-US" altLang="en-US" sz="1600" dirty="0"/>
          </a:p>
        </p:txBody>
      </p:sp>
      <p:sp>
        <p:nvSpPr>
          <p:cNvPr id="16387" name="TextBox 3">
            <a:extLst>
              <a:ext uri="{FF2B5EF4-FFF2-40B4-BE49-F238E27FC236}">
                <a16:creationId xmlns:a16="http://schemas.microsoft.com/office/drawing/2014/main" id="{CD737CA2-B172-4D56-A171-875315059EF8}"/>
              </a:ext>
            </a:extLst>
          </p:cNvPr>
          <p:cNvSpPr txBox="1">
            <a:spLocks noChangeArrowheads="1"/>
          </p:cNvSpPr>
          <p:nvPr/>
        </p:nvSpPr>
        <p:spPr bwMode="auto">
          <a:xfrm>
            <a:off x="76200" y="339725"/>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Light Direction</a:t>
            </a:r>
          </a:p>
        </p:txBody>
      </p:sp>
      <p:pic>
        <p:nvPicPr>
          <p:cNvPr id="16388" name="Picture 2">
            <a:extLst>
              <a:ext uri="{FF2B5EF4-FFF2-40B4-BE49-F238E27FC236}">
                <a16:creationId xmlns:a16="http://schemas.microsoft.com/office/drawing/2014/main" id="{77D11CE5-A7CD-5B90-7183-0CF7966CD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2373313"/>
            <a:ext cx="6492875"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830D3550-F30E-E2F7-24A9-06953C27C019}"/>
              </a:ext>
            </a:extLst>
          </p:cNvPr>
          <p:cNvSpPr txBox="1">
            <a:spLocks noChangeArrowheads="1"/>
          </p:cNvSpPr>
          <p:nvPr/>
        </p:nvSpPr>
        <p:spPr bwMode="auto">
          <a:xfrm>
            <a:off x="685800" y="5421313"/>
            <a:ext cx="8001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dirty="0">
                <a:latin typeface="Aptos" panose="020B0004020202020204" pitchFamily="34" charset="0"/>
                <a:cs typeface="Arial" panose="020B0604020202020204" pitchFamily="34" charset="0"/>
              </a:rPr>
              <a:t>INTERPRETATION: </a:t>
            </a:r>
            <a:r>
              <a:rPr lang="en-US" altLang="en-US" sz="1600" dirty="0">
                <a:latin typeface="Aptos" panose="020B0004020202020204" pitchFamily="34" charset="0"/>
              </a:rPr>
              <a:t>The primary light source is to the right. Note the shadow of the </a:t>
            </a:r>
          </a:p>
          <a:p>
            <a:r>
              <a:rPr lang="en-US" altLang="en-US" sz="1600" dirty="0">
                <a:latin typeface="Aptos" panose="020B0004020202020204" pitchFamily="34" charset="0"/>
              </a:rPr>
              <a:t>lamp and Atticus’s chair on the jail wall. Front lighting on Atticus reveals visual details. Additionally, the light beyond the bars suggests the interior of the jail. </a:t>
            </a:r>
            <a:endParaRPr lang="en-US" altLang="en-US" sz="1600" dirty="0">
              <a:latin typeface="Aptos" panose="020B0004020202020204" pitchFamily="34" charset="0"/>
              <a:cs typeface="Arial" panose="020B0604020202020204" pitchFamily="34" charset="0"/>
            </a:endParaRPr>
          </a:p>
        </p:txBody>
      </p:sp>
      <p:sp>
        <p:nvSpPr>
          <p:cNvPr id="17411" name="TextBox 3">
            <a:extLst>
              <a:ext uri="{FF2B5EF4-FFF2-40B4-BE49-F238E27FC236}">
                <a16:creationId xmlns:a16="http://schemas.microsoft.com/office/drawing/2014/main" id="{C3FE366F-AFB2-7F02-63B6-F17F8402DD09}"/>
              </a:ext>
            </a:extLst>
          </p:cNvPr>
          <p:cNvSpPr txBox="1">
            <a:spLocks noChangeArrowheads="1"/>
          </p:cNvSpPr>
          <p:nvPr/>
        </p:nvSpPr>
        <p:spPr bwMode="auto">
          <a:xfrm>
            <a:off x="0" y="354013"/>
            <a:ext cx="830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Light Direction</a:t>
            </a:r>
          </a:p>
        </p:txBody>
      </p:sp>
      <p:pic>
        <p:nvPicPr>
          <p:cNvPr id="17412" name="Picture 2">
            <a:extLst>
              <a:ext uri="{FF2B5EF4-FFF2-40B4-BE49-F238E27FC236}">
                <a16:creationId xmlns:a16="http://schemas.microsoft.com/office/drawing/2014/main" id="{D57D1CB7-5640-CE59-47AD-7109D3863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52513"/>
            <a:ext cx="63261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5D20AD28-F7D6-9695-7962-C206DE37A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4864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A3358CB5-35B8-0D3E-1E56-687EB2BB34D0}"/>
              </a:ext>
            </a:extLst>
          </p:cNvPr>
          <p:cNvSpPr txBox="1">
            <a:spLocks noChangeArrowheads="1"/>
          </p:cNvSpPr>
          <p:nvPr/>
        </p:nvSpPr>
        <p:spPr bwMode="auto">
          <a:xfrm>
            <a:off x="-38100" y="27305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Light Direction</a:t>
            </a:r>
          </a:p>
        </p:txBody>
      </p:sp>
      <p:sp>
        <p:nvSpPr>
          <p:cNvPr id="18436" name="TextBox 4">
            <a:extLst>
              <a:ext uri="{FF2B5EF4-FFF2-40B4-BE49-F238E27FC236}">
                <a16:creationId xmlns:a16="http://schemas.microsoft.com/office/drawing/2014/main" id="{27C34703-8FC9-44ED-2A73-CA3ADD16D51F}"/>
              </a:ext>
            </a:extLst>
          </p:cNvPr>
          <p:cNvSpPr txBox="1">
            <a:spLocks noChangeArrowheads="1"/>
          </p:cNvSpPr>
          <p:nvPr/>
        </p:nvSpPr>
        <p:spPr bwMode="auto">
          <a:xfrm>
            <a:off x="533400" y="877888"/>
            <a:ext cx="762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 </a:t>
            </a:r>
            <a:r>
              <a:rPr lang="en-US" altLang="en-US" sz="1600" dirty="0">
                <a:solidFill>
                  <a:schemeClr val="tx1"/>
                </a:solidFill>
                <a:latin typeface="Aptos" panose="020B0004020202020204" pitchFamily="34" charset="0"/>
                <a:cs typeface="Arial" panose="020B0604020202020204" pitchFamily="34" charset="0"/>
              </a:rPr>
              <a:t>T</a:t>
            </a:r>
            <a:r>
              <a:rPr lang="en-US" altLang="en-US" sz="1600" dirty="0">
                <a:latin typeface="Aptos" panose="020B0004020202020204" pitchFamily="34" charset="0"/>
                <a:cs typeface="Arial" panose="020B0604020202020204" pitchFamily="34" charset="0"/>
              </a:rPr>
              <a:t>he use of light affects what</a:t>
            </a:r>
            <a:r>
              <a:rPr lang="en-US" altLang="en-US" sz="1600" i="1" dirty="0">
                <a:latin typeface="Aptos" panose="020B0004020202020204" pitchFamily="34" charset="0"/>
                <a:cs typeface="Arial" panose="020B0604020202020204" pitchFamily="34" charset="0"/>
              </a:rPr>
              <a:t> </a:t>
            </a:r>
            <a:r>
              <a:rPr lang="en-US" altLang="en-US" sz="1600" dirty="0">
                <a:latin typeface="Aptos" panose="020B0004020202020204" pitchFamily="34" charset="0"/>
                <a:cs typeface="Arial" panose="020B0604020202020204" pitchFamily="34" charset="0"/>
              </a:rPr>
              <a:t>we see—or do not see—and how</a:t>
            </a:r>
            <a:r>
              <a:rPr lang="en-US" altLang="en-US" sz="1600" i="1" dirty="0">
                <a:latin typeface="Aptos" panose="020B0004020202020204" pitchFamily="34" charset="0"/>
                <a:cs typeface="Arial" panose="020B0604020202020204" pitchFamily="34" charset="0"/>
              </a:rPr>
              <a:t> </a:t>
            </a:r>
            <a:r>
              <a:rPr lang="en-US" altLang="en-US" sz="1600" dirty="0">
                <a:latin typeface="Aptos" panose="020B0004020202020204" pitchFamily="34" charset="0"/>
                <a:cs typeface="Arial" panose="020B0604020202020204" pitchFamily="34" charset="0"/>
              </a:rPr>
              <a:t>we see it. This, in turn, determines how the audience may feel about the characters or the situations on the screen. </a:t>
            </a:r>
          </a:p>
        </p:txBody>
      </p:sp>
      <p:sp>
        <p:nvSpPr>
          <p:cNvPr id="18437" name="TextBox 2">
            <a:extLst>
              <a:ext uri="{FF2B5EF4-FFF2-40B4-BE49-F238E27FC236}">
                <a16:creationId xmlns:a16="http://schemas.microsoft.com/office/drawing/2014/main" id="{8041AFF2-44EF-C369-3935-65E226FBE735}"/>
              </a:ext>
            </a:extLst>
          </p:cNvPr>
          <p:cNvSpPr txBox="1">
            <a:spLocks noChangeArrowheads="1"/>
          </p:cNvSpPr>
          <p:nvPr/>
        </p:nvSpPr>
        <p:spPr bwMode="auto">
          <a:xfrm>
            <a:off x="547688" y="5638800"/>
            <a:ext cx="7854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dirty="0">
                <a:latin typeface="Aptos" panose="020B0004020202020204" pitchFamily="34" charset="0"/>
                <a:cs typeface="Arial" panose="020B0604020202020204" pitchFamily="34" charset="0"/>
              </a:rPr>
              <a:t>INTERPRETATION. The three characters are framed using front lighting. But a faint beam of side lighting falls across the lower left portion of the frame, allowing the viewer to see Boo Radley standing behind the door.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person standing in front of a house&#10;&#10;AI-generated content may be incorrect.">
            <a:extLst>
              <a:ext uri="{FF2B5EF4-FFF2-40B4-BE49-F238E27FC236}">
                <a16:creationId xmlns:a16="http://schemas.microsoft.com/office/drawing/2014/main" id="{C6424EE2-EDE0-DBEC-284A-AF2432620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693988"/>
            <a:ext cx="5829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a:extLst>
              <a:ext uri="{FF2B5EF4-FFF2-40B4-BE49-F238E27FC236}">
                <a16:creationId xmlns:a16="http://schemas.microsoft.com/office/drawing/2014/main" id="{07F43640-903A-B763-EE65-EB31F32C07CD}"/>
              </a:ext>
            </a:extLst>
          </p:cNvPr>
          <p:cNvSpPr txBox="1">
            <a:spLocks noChangeArrowheads="1"/>
          </p:cNvSpPr>
          <p:nvPr/>
        </p:nvSpPr>
        <p:spPr bwMode="auto">
          <a:xfrm>
            <a:off x="304800" y="277813"/>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Depth</a:t>
            </a:r>
          </a:p>
        </p:txBody>
      </p:sp>
      <p:sp>
        <p:nvSpPr>
          <p:cNvPr id="19460" name="TextBox 4">
            <a:extLst>
              <a:ext uri="{FF2B5EF4-FFF2-40B4-BE49-F238E27FC236}">
                <a16:creationId xmlns:a16="http://schemas.microsoft.com/office/drawing/2014/main" id="{545A2195-00B2-FEE9-4F8D-A3397BEBB7D5}"/>
              </a:ext>
            </a:extLst>
          </p:cNvPr>
          <p:cNvSpPr txBox="1">
            <a:spLocks noChangeArrowheads="1"/>
          </p:cNvSpPr>
          <p:nvPr/>
        </p:nvSpPr>
        <p:spPr bwMode="auto">
          <a:xfrm>
            <a:off x="685800" y="8382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i="1" dirty="0">
                <a:solidFill>
                  <a:schemeClr val="tx1"/>
                </a:solidFill>
                <a:latin typeface="Aptos" panose="020B0004020202020204" pitchFamily="34" charset="0"/>
                <a:cs typeface="Arial" panose="020B0604020202020204" pitchFamily="34" charset="0"/>
              </a:rPr>
              <a:t>Depth</a:t>
            </a:r>
            <a:r>
              <a:rPr lang="en-US" altLang="en-US" sz="1600" b="1" dirty="0">
                <a:latin typeface="Aptos" panose="020B0004020202020204" pitchFamily="34" charset="0"/>
                <a:cs typeface="Arial" panose="020B0604020202020204" pitchFamily="34" charset="0"/>
              </a:rPr>
              <a:t> </a:t>
            </a:r>
            <a:r>
              <a:rPr lang="en-US" altLang="en-US" sz="1600" dirty="0">
                <a:latin typeface="Aptos" panose="020B0004020202020204" pitchFamily="34" charset="0"/>
                <a:cs typeface="Arial" panose="020B0604020202020204" pitchFamily="34" charset="0"/>
              </a:rPr>
              <a:t>is the illusion of distance. A cinematographer creates depth in a variety of ways: using lines to suggest distance, using lighting that casts shadows, and/or placing objects or people in the foreground, mid-ground, or background of a frame. </a:t>
            </a:r>
          </a:p>
          <a:p>
            <a:endParaRPr lang="en-US" altLang="en-US" sz="1600" dirty="0">
              <a:latin typeface="Aptos" panose="020B0004020202020204" pitchFamily="34" charset="0"/>
              <a:cs typeface="Arial" panose="020B0604020202020204" pitchFamily="34" charset="0"/>
            </a:endParaRPr>
          </a:p>
          <a:p>
            <a:r>
              <a:rPr lang="en-US" altLang="en-US" sz="1600" dirty="0">
                <a:latin typeface="Aptos" panose="020B0004020202020204" pitchFamily="34" charset="0"/>
                <a:cs typeface="Arial" panose="020B0604020202020204" pitchFamily="34" charset="0"/>
              </a:rPr>
              <a:t>Movement can also create depth. In the frame below, as Atticus carries Scout to bed, he moves from mid-frame to background.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 person standing in front of a house&#10;&#10;AI-generated content may be incorrect.">
            <a:extLst>
              <a:ext uri="{FF2B5EF4-FFF2-40B4-BE49-F238E27FC236}">
                <a16:creationId xmlns:a16="http://schemas.microsoft.com/office/drawing/2014/main" id="{AEF816AF-2402-9F36-370C-18A21C86B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034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a:extLst>
              <a:ext uri="{FF2B5EF4-FFF2-40B4-BE49-F238E27FC236}">
                <a16:creationId xmlns:a16="http://schemas.microsoft.com/office/drawing/2014/main" id="{83206163-DA8C-69E9-064E-45F71B0167D6}"/>
              </a:ext>
            </a:extLst>
          </p:cNvPr>
          <p:cNvSpPr txBox="1">
            <a:spLocks noChangeArrowheads="1"/>
          </p:cNvSpPr>
          <p:nvPr/>
        </p:nvSpPr>
        <p:spPr bwMode="auto">
          <a:xfrm>
            <a:off x="228600" y="2286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Texture</a:t>
            </a:r>
          </a:p>
        </p:txBody>
      </p:sp>
      <p:sp>
        <p:nvSpPr>
          <p:cNvPr id="20484" name="TextBox 4">
            <a:extLst>
              <a:ext uri="{FF2B5EF4-FFF2-40B4-BE49-F238E27FC236}">
                <a16:creationId xmlns:a16="http://schemas.microsoft.com/office/drawing/2014/main" id="{372089ED-CC88-4DD3-684D-2A9CC6A25729}"/>
              </a:ext>
            </a:extLst>
          </p:cNvPr>
          <p:cNvSpPr txBox="1">
            <a:spLocks noChangeArrowheads="1"/>
          </p:cNvSpPr>
          <p:nvPr/>
        </p:nvSpPr>
        <p:spPr bwMode="auto">
          <a:xfrm>
            <a:off x="685800" y="852488"/>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i="1" dirty="0">
                <a:solidFill>
                  <a:schemeClr val="tx1"/>
                </a:solidFill>
                <a:latin typeface="Aptos" panose="020B0004020202020204" pitchFamily="34" charset="0"/>
                <a:cs typeface="Arial" panose="020B0604020202020204" pitchFamily="34" charset="0"/>
              </a:rPr>
              <a:t>Texture</a:t>
            </a:r>
            <a:r>
              <a:rPr lang="en-US" altLang="en-US" sz="1600" b="1" dirty="0">
                <a:latin typeface="Aptos" panose="020B0004020202020204" pitchFamily="34" charset="0"/>
                <a:cs typeface="Arial" panose="020B0604020202020204" pitchFamily="34" charset="0"/>
              </a:rPr>
              <a:t> </a:t>
            </a:r>
            <a:r>
              <a:rPr lang="en-US" altLang="en-US" sz="1600" dirty="0">
                <a:latin typeface="Aptos" panose="020B0004020202020204" pitchFamily="34" charset="0"/>
                <a:cs typeface="Arial" panose="020B0604020202020204" pitchFamily="34" charset="0"/>
              </a:rPr>
              <a:t>is what something feels like when touched. Because a movie frame is two-dimensional, texture is suggested through visual design. The graininess of an image creates patterns and shapes that give the illusion of a variety of textures. </a:t>
            </a:r>
          </a:p>
          <a:p>
            <a:endParaRPr lang="en-US" altLang="en-US" sz="1600" dirty="0">
              <a:latin typeface="Arial" panose="020B0604020202020204" pitchFamily="34" charset="0"/>
              <a:cs typeface="Arial" panose="020B0604020202020204" pitchFamily="34" charset="0"/>
            </a:endParaRPr>
          </a:p>
        </p:txBody>
      </p:sp>
      <p:sp>
        <p:nvSpPr>
          <p:cNvPr id="20485" name="TextBox 2">
            <a:extLst>
              <a:ext uri="{FF2B5EF4-FFF2-40B4-BE49-F238E27FC236}">
                <a16:creationId xmlns:a16="http://schemas.microsoft.com/office/drawing/2014/main" id="{DA2AF57B-C116-3333-09C3-D1D4481F0D67}"/>
              </a:ext>
            </a:extLst>
          </p:cNvPr>
          <p:cNvSpPr txBox="1">
            <a:spLocks noChangeArrowheads="1"/>
          </p:cNvSpPr>
          <p:nvPr/>
        </p:nvSpPr>
        <p:spPr bwMode="auto">
          <a:xfrm>
            <a:off x="419100" y="5410200"/>
            <a:ext cx="819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dirty="0">
                <a:latin typeface="Aptos" panose="020B0004020202020204" pitchFamily="34" charset="0"/>
                <a:cs typeface="Arial" panose="020B0604020202020204" pitchFamily="34" charset="0"/>
              </a:rPr>
              <a:t>INTERPRETATION. In the frame below, both the clapboards and the shadows create textures different from the fabric of Cal’s skirt. The screen door likewise creates a fuzzy graininess that is textural. The hall light draws the eye away from Cal to Atticus carrying Scout to bed.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769EC-AFB9-E7B6-92B2-4835AFD7A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12"/>
            <a:ext cx="9144000" cy="6705175"/>
          </a:xfrm>
          <a:prstGeom prst="rect">
            <a:avLst/>
          </a:prstGeom>
        </p:spPr>
      </p:pic>
    </p:spTree>
    <p:extLst>
      <p:ext uri="{BB962C8B-B14F-4D97-AF65-F5344CB8AC3E}">
        <p14:creationId xmlns:p14="http://schemas.microsoft.com/office/powerpoint/2010/main" val="185807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D33A01A-4745-4820-E036-C157A68E8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7" t="4242" r="1181" b="-2020"/>
          <a:stretch>
            <a:fillRect/>
          </a:stretch>
        </p:blipFill>
        <p:spPr bwMode="auto">
          <a:xfrm>
            <a:off x="0" y="30163"/>
            <a:ext cx="9067800" cy="6221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949796BE-8261-ECB5-CE21-444D8AFB5498}"/>
              </a:ext>
            </a:extLst>
          </p:cNvPr>
          <p:cNvSpPr txBox="1">
            <a:spLocks noChangeArrowheads="1"/>
          </p:cNvSpPr>
          <p:nvPr/>
        </p:nvSpPr>
        <p:spPr bwMode="auto">
          <a:xfrm>
            <a:off x="762000" y="3962400"/>
            <a:ext cx="7772400" cy="3171825"/>
          </a:xfrm>
          <a:prstGeom prst="rect">
            <a:avLst/>
          </a:prstGeom>
        </p:spPr>
        <p:txBody>
          <a:bodyPr>
            <a:norm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nSpc>
                <a:spcPct val="150000"/>
              </a:lnSpc>
              <a:spcAft>
                <a:spcPts val="600"/>
              </a:spcAft>
              <a:defRPr/>
            </a:pPr>
            <a:r>
              <a:rPr lang="en-US" altLang="en-US" sz="1700" i="1" dirty="0">
                <a:solidFill>
                  <a:srgbClr val="FFFFFF"/>
                </a:solidFill>
                <a:latin typeface="+mn-lt"/>
                <a:cs typeface="+mn-cs"/>
              </a:rPr>
              <a:t>[Young people] need to know how ideas and emotions are expressed through a visual form. We have to begin to teach younger people how to use this very powerful tool...because we know the image can be so strong, not only for good use, but for bad use. Film is very powerful—images are very powerful—and we need to teach younger people how to use them....and interpret them.</a:t>
            </a:r>
            <a:br>
              <a:rPr lang="en-US" altLang="en-US" sz="1700" i="1" dirty="0">
                <a:solidFill>
                  <a:srgbClr val="FFFFFF"/>
                </a:solidFill>
                <a:latin typeface="+mn-lt"/>
                <a:cs typeface="+mn-cs"/>
              </a:rPr>
            </a:br>
            <a:r>
              <a:rPr lang="en-US" altLang="en-US" sz="1700" i="1" dirty="0">
                <a:solidFill>
                  <a:srgbClr val="FFFFFF"/>
                </a:solidFill>
                <a:latin typeface="+mn-lt"/>
                <a:cs typeface="+mn-cs"/>
              </a:rPr>
              <a:t>                                                 </a:t>
            </a:r>
            <a:r>
              <a:rPr lang="en-US" altLang="en-US" sz="1700" dirty="0">
                <a:solidFill>
                  <a:srgbClr val="FFFFFF"/>
                </a:solidFill>
                <a:latin typeface="+mn-lt"/>
                <a:cs typeface="+mn-cs"/>
              </a:rPr>
              <a:t>— Martin Scorsese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a:extLst>
              <a:ext uri="{FF2B5EF4-FFF2-40B4-BE49-F238E27FC236}">
                <a16:creationId xmlns:a16="http://schemas.microsoft.com/office/drawing/2014/main" id="{A3F2BCDB-9948-769F-E807-77ED9C1A6F84}"/>
              </a:ext>
            </a:extLst>
          </p:cNvPr>
          <p:cNvSpPr txBox="1">
            <a:spLocks noChangeArrowheads="1"/>
          </p:cNvSpPr>
          <p:nvPr/>
        </p:nvSpPr>
        <p:spPr bwMode="auto">
          <a:xfrm>
            <a:off x="0" y="381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Shots &amp; Significance</a:t>
            </a:r>
          </a:p>
        </p:txBody>
      </p:sp>
      <p:pic>
        <p:nvPicPr>
          <p:cNvPr id="22531" name="Picture 3" descr="A diagram of a camera&#10;&#10;AI-generated content may be incorrect.">
            <a:extLst>
              <a:ext uri="{FF2B5EF4-FFF2-40B4-BE49-F238E27FC236}">
                <a16:creationId xmlns:a16="http://schemas.microsoft.com/office/drawing/2014/main" id="{9FB2F52B-5616-1035-56C2-5E642A91F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17" t="11111" r="5167" b="5417"/>
          <a:stretch>
            <a:fillRect/>
          </a:stretch>
        </p:blipFill>
        <p:spPr bwMode="auto">
          <a:xfrm>
            <a:off x="1803400" y="2057400"/>
            <a:ext cx="55372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a:extLst>
              <a:ext uri="{FF2B5EF4-FFF2-40B4-BE49-F238E27FC236}">
                <a16:creationId xmlns:a16="http://schemas.microsoft.com/office/drawing/2014/main" id="{F5A95EAA-DA63-BE34-7025-CB9124D6958A}"/>
              </a:ext>
            </a:extLst>
          </p:cNvPr>
          <p:cNvSpPr txBox="1">
            <a:spLocks noChangeArrowheads="1"/>
          </p:cNvSpPr>
          <p:nvPr/>
        </p:nvSpPr>
        <p:spPr bwMode="auto">
          <a:xfrm>
            <a:off x="685800" y="9144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rPr>
              <a:t>CONCEPT:</a:t>
            </a:r>
            <a:r>
              <a:rPr lang="en-US" altLang="en-US" sz="1600" b="1" dirty="0">
                <a:solidFill>
                  <a:srgbClr val="FF0000"/>
                </a:solidFill>
                <a:latin typeface="Aptos" panose="020B0004020202020204" pitchFamily="34" charset="0"/>
              </a:rPr>
              <a:t> </a:t>
            </a:r>
            <a:r>
              <a:rPr lang="en-US" altLang="en-US" sz="1600" dirty="0">
                <a:latin typeface="Aptos" panose="020B0004020202020204" pitchFamily="34" charset="0"/>
              </a:rPr>
              <a:t>Filmmakers use camera distances and angles to control how an audience views the characters and objects within the frame and to suggest meaning about these characters and objects.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A person in a hat giving a thumbs up&#10;&#10;AI-generated content may be incorrect.">
            <a:extLst>
              <a:ext uri="{FF2B5EF4-FFF2-40B4-BE49-F238E27FC236}">
                <a16:creationId xmlns:a16="http://schemas.microsoft.com/office/drawing/2014/main" id="{0123FE70-2645-E358-50AB-0942B4A41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746125"/>
            <a:ext cx="395446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3" descr="A person in a hat looking out a window&#10;&#10;AI-generated content may be incorrect.">
            <a:extLst>
              <a:ext uri="{FF2B5EF4-FFF2-40B4-BE49-F238E27FC236}">
                <a16:creationId xmlns:a16="http://schemas.microsoft.com/office/drawing/2014/main" id="{824B5D08-5406-3945-2F83-1625D96D8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730625"/>
            <a:ext cx="40179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7">
            <a:extLst>
              <a:ext uri="{FF2B5EF4-FFF2-40B4-BE49-F238E27FC236}">
                <a16:creationId xmlns:a16="http://schemas.microsoft.com/office/drawing/2014/main" id="{A03C87EA-5EBD-335C-1315-6005D0742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748088"/>
            <a:ext cx="39878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20">
            <a:extLst>
              <a:ext uri="{FF2B5EF4-FFF2-40B4-BE49-F238E27FC236}">
                <a16:creationId xmlns:a16="http://schemas.microsoft.com/office/drawing/2014/main" id="{6F18D925-ED77-5F89-F27E-B53CD587E5EF}"/>
              </a:ext>
            </a:extLst>
          </p:cNvPr>
          <p:cNvSpPr txBox="1">
            <a:spLocks noChangeArrowheads="1"/>
          </p:cNvSpPr>
          <p:nvPr/>
        </p:nvSpPr>
        <p:spPr bwMode="auto">
          <a:xfrm>
            <a:off x="381000" y="546100"/>
            <a:ext cx="4086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a:latin typeface="Aptos" panose="020B0004020202020204" pitchFamily="34" charset="0"/>
                <a:cs typeface="Arial" panose="020B0604020202020204" pitchFamily="34" charset="0"/>
              </a:rPr>
              <a:t>INTERPRETATION. Jem and Scout are in Atticus’s car. By placing the camera inside the car, the viewer sees what Jem sees—Bob Ewell approaching the car. </a:t>
            </a:r>
          </a:p>
          <a:p>
            <a:endParaRPr lang="en-US" altLang="en-US" sz="1600">
              <a:latin typeface="Aptos" panose="020B0004020202020204" pitchFamily="34" charset="0"/>
              <a:cs typeface="Arial" panose="020B0604020202020204" pitchFamily="34" charset="0"/>
            </a:endParaRPr>
          </a:p>
          <a:p>
            <a:r>
              <a:rPr lang="en-US" altLang="en-US" sz="1600">
                <a:latin typeface="Aptos" panose="020B0004020202020204" pitchFamily="34" charset="0"/>
                <a:cs typeface="Arial" panose="020B0604020202020204" pitchFamily="34" charset="0"/>
              </a:rPr>
              <a:t>Ewell is the focal point in each shot, even as the camera distance changes. The medium shot (lower left) and the close-up shot (lower right) allow the viewer to read Ewell’s menacing expression, increasing suspense. The use of low-key lighting also contributes to this effect.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a:extLst>
              <a:ext uri="{FF2B5EF4-FFF2-40B4-BE49-F238E27FC236}">
                <a16:creationId xmlns:a16="http://schemas.microsoft.com/office/drawing/2014/main" id="{E4EB1DB7-D68E-42C7-0924-C4C1F6FBAD67}"/>
              </a:ext>
            </a:extLst>
          </p:cNvPr>
          <p:cNvSpPr txBox="1">
            <a:spLocks noChangeArrowheads="1"/>
          </p:cNvSpPr>
          <p:nvPr/>
        </p:nvSpPr>
        <p:spPr bwMode="auto">
          <a:xfrm>
            <a:off x="381000" y="4244975"/>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dirty="0">
                <a:latin typeface="Aptos" panose="020B0004020202020204" pitchFamily="34" charset="0"/>
                <a:cs typeface="Arial" panose="020B0604020202020204" pitchFamily="34" charset="0"/>
              </a:rPr>
              <a:t>INTERPRETATION. In this medium shot, there are two focal points. Ewell’s face is half in shadow, indicating side lighting on his face. Scout’s face is also illuminated. That means the light source is different for each character, one light coming from the right and the other from the left, allowing us to focus on both characters. Additionally, the diagonal line made by the steering wheel connects the two characters.</a:t>
            </a:r>
          </a:p>
          <a:p>
            <a:endParaRPr lang="en-US" altLang="en-US" sz="1600" dirty="0">
              <a:latin typeface="Aptos" panose="020B0004020202020204" pitchFamily="34" charset="0"/>
              <a:cs typeface="Arial" panose="020B0604020202020204" pitchFamily="34" charset="0"/>
            </a:endParaRPr>
          </a:p>
          <a:p>
            <a:r>
              <a:rPr lang="en-US" altLang="en-US" sz="1600" dirty="0">
                <a:latin typeface="Aptos" panose="020B0004020202020204" pitchFamily="34" charset="0"/>
                <a:cs typeface="Arial" panose="020B0604020202020204" pitchFamily="34" charset="0"/>
              </a:rPr>
              <a:t>Partially shadowing Ewell’s face controls how the audience sees him. He is not clearly revealed, and this underlines that his intentions in this scene are unclear. Does he mean to harm Scout?</a:t>
            </a:r>
          </a:p>
        </p:txBody>
      </p:sp>
      <p:pic>
        <p:nvPicPr>
          <p:cNvPr id="24579" name="Picture 4" descr="A person and child in a car&#10;&#10;AI-generated content may be incorrect.">
            <a:extLst>
              <a:ext uri="{FF2B5EF4-FFF2-40B4-BE49-F238E27FC236}">
                <a16:creationId xmlns:a16="http://schemas.microsoft.com/office/drawing/2014/main" id="{3C2084B7-C265-1E5A-A163-888057768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04800"/>
            <a:ext cx="5562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FBC1D39F-EAB1-432D-47CC-3430A3522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172200" cy="4233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4">
            <a:extLst>
              <a:ext uri="{FF2B5EF4-FFF2-40B4-BE49-F238E27FC236}">
                <a16:creationId xmlns:a16="http://schemas.microsoft.com/office/drawing/2014/main" id="{C019C23D-D029-A64E-978D-9CF10DA9B76A}"/>
              </a:ext>
            </a:extLst>
          </p:cNvPr>
          <p:cNvSpPr txBox="1">
            <a:spLocks noChangeArrowheads="1"/>
          </p:cNvSpPr>
          <p:nvPr/>
        </p:nvSpPr>
        <p:spPr bwMode="auto">
          <a:xfrm>
            <a:off x="685800" y="914400"/>
            <a:ext cx="762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rPr>
              <a:t>CONCEPT:</a:t>
            </a:r>
            <a:r>
              <a:rPr lang="en-US" altLang="en-US" sz="1600" b="1" dirty="0">
                <a:solidFill>
                  <a:srgbClr val="FF0000"/>
                </a:solidFill>
                <a:latin typeface="Aptos" panose="020B0004020202020204" pitchFamily="34" charset="0"/>
              </a:rPr>
              <a:t> </a:t>
            </a:r>
            <a:r>
              <a:rPr lang="en-US" altLang="en-US" sz="1600" dirty="0">
                <a:latin typeface="Aptos" panose="020B0004020202020204" pitchFamily="34" charset="0"/>
              </a:rPr>
              <a:t>Filmmakers use camera distances and angles to control how an audience views the characters and objects within the frame and to suggest meaning about these characters and objects.</a:t>
            </a:r>
          </a:p>
        </p:txBody>
      </p:sp>
      <p:sp>
        <p:nvSpPr>
          <p:cNvPr id="25604" name="TextBox 3">
            <a:extLst>
              <a:ext uri="{FF2B5EF4-FFF2-40B4-BE49-F238E27FC236}">
                <a16:creationId xmlns:a16="http://schemas.microsoft.com/office/drawing/2014/main" id="{36F80D47-B645-ADC7-A7A7-D9838AD50724}"/>
              </a:ext>
            </a:extLst>
          </p:cNvPr>
          <p:cNvSpPr txBox="1">
            <a:spLocks noChangeArrowheads="1"/>
          </p:cNvSpPr>
          <p:nvPr/>
        </p:nvSpPr>
        <p:spPr bwMode="auto">
          <a:xfrm>
            <a:off x="0" y="381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Shots &amp; Significance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70482D-4077-479D-193C-45EC2EE61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381250"/>
            <a:ext cx="4241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a:extLst>
              <a:ext uri="{FF2B5EF4-FFF2-40B4-BE49-F238E27FC236}">
                <a16:creationId xmlns:a16="http://schemas.microsoft.com/office/drawing/2014/main" id="{77B24C63-6C2C-E62D-B9CE-E94AE8A63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381250"/>
            <a:ext cx="4127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
            <a:extLst>
              <a:ext uri="{FF2B5EF4-FFF2-40B4-BE49-F238E27FC236}">
                <a16:creationId xmlns:a16="http://schemas.microsoft.com/office/drawing/2014/main" id="{12ACD842-D355-8034-1168-082E10B1C8A1}"/>
              </a:ext>
            </a:extLst>
          </p:cNvPr>
          <p:cNvSpPr txBox="1">
            <a:spLocks noChangeArrowheads="1"/>
          </p:cNvSpPr>
          <p:nvPr/>
        </p:nvSpPr>
        <p:spPr bwMode="auto">
          <a:xfrm>
            <a:off x="311150" y="38258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High-Angle and Low-Angle</a:t>
            </a:r>
          </a:p>
        </p:txBody>
      </p:sp>
      <p:sp>
        <p:nvSpPr>
          <p:cNvPr id="26629" name="TextBox 13">
            <a:extLst>
              <a:ext uri="{FF2B5EF4-FFF2-40B4-BE49-F238E27FC236}">
                <a16:creationId xmlns:a16="http://schemas.microsoft.com/office/drawing/2014/main" id="{FDCF9C15-2F8D-48C7-58D4-F5C32C87B146}"/>
              </a:ext>
            </a:extLst>
          </p:cNvPr>
          <p:cNvSpPr txBox="1">
            <a:spLocks noChangeArrowheads="1"/>
          </p:cNvSpPr>
          <p:nvPr/>
        </p:nvSpPr>
        <p:spPr bwMode="auto">
          <a:xfrm>
            <a:off x="381000" y="5486400"/>
            <a:ext cx="379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400"/>
              <a:t>Long shot, high-angle</a:t>
            </a:r>
          </a:p>
        </p:txBody>
      </p:sp>
      <p:sp>
        <p:nvSpPr>
          <p:cNvPr id="26630" name="TextBox 17">
            <a:extLst>
              <a:ext uri="{FF2B5EF4-FFF2-40B4-BE49-F238E27FC236}">
                <a16:creationId xmlns:a16="http://schemas.microsoft.com/office/drawing/2014/main" id="{3333349C-B2A2-16EF-3ED4-1D481BEE2BF0}"/>
              </a:ext>
            </a:extLst>
          </p:cNvPr>
          <p:cNvSpPr txBox="1">
            <a:spLocks noChangeArrowheads="1"/>
          </p:cNvSpPr>
          <p:nvPr/>
        </p:nvSpPr>
        <p:spPr bwMode="auto">
          <a:xfrm>
            <a:off x="4660900" y="5459413"/>
            <a:ext cx="379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400"/>
              <a:t>Long shot, low-angle</a:t>
            </a:r>
          </a:p>
        </p:txBody>
      </p:sp>
      <p:sp>
        <p:nvSpPr>
          <p:cNvPr id="26631" name="TextBox 4">
            <a:extLst>
              <a:ext uri="{FF2B5EF4-FFF2-40B4-BE49-F238E27FC236}">
                <a16:creationId xmlns:a16="http://schemas.microsoft.com/office/drawing/2014/main" id="{8A29B89E-5D65-F8DE-FA7D-70E5CDD8145F}"/>
              </a:ext>
            </a:extLst>
          </p:cNvPr>
          <p:cNvSpPr txBox="1">
            <a:spLocks noChangeArrowheads="1"/>
          </p:cNvSpPr>
          <p:nvPr/>
        </p:nvSpPr>
        <p:spPr bwMode="auto">
          <a:xfrm>
            <a:off x="685800" y="990600"/>
            <a:ext cx="7916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rPr>
              <a:t>CONCEPT:</a:t>
            </a:r>
            <a:r>
              <a:rPr lang="en-US" altLang="en-US" sz="1600" b="1" dirty="0">
                <a:solidFill>
                  <a:srgbClr val="FF0000"/>
                </a:solidFill>
                <a:latin typeface="Aptos" panose="020B0004020202020204" pitchFamily="34" charset="0"/>
              </a:rPr>
              <a:t> </a:t>
            </a:r>
            <a:r>
              <a:rPr lang="en-US" altLang="en-US" sz="1600" dirty="0">
                <a:latin typeface="Aptos" panose="020B0004020202020204" pitchFamily="34" charset="0"/>
              </a:rPr>
              <a:t>In a </a:t>
            </a:r>
            <a:r>
              <a:rPr lang="en-US" altLang="en-US" sz="1600" i="1" dirty="0">
                <a:latin typeface="Aptos" panose="020B0004020202020204" pitchFamily="34" charset="0"/>
              </a:rPr>
              <a:t>high-angle shot</a:t>
            </a:r>
            <a:r>
              <a:rPr lang="en-US" altLang="en-US" sz="1600" dirty="0">
                <a:latin typeface="Aptos" panose="020B0004020202020204" pitchFamily="34" charset="0"/>
              </a:rPr>
              <a:t>, the camera placement is above the subject, looking down. This can make the subject appear small, weak, or unimportant. In a </a:t>
            </a:r>
            <a:r>
              <a:rPr lang="en-US" altLang="en-US" sz="1600" i="1" dirty="0">
                <a:latin typeface="Aptos" panose="020B0004020202020204" pitchFamily="34" charset="0"/>
              </a:rPr>
              <a:t>low-angle shot</a:t>
            </a:r>
            <a:r>
              <a:rPr lang="en-US" altLang="en-US" sz="1600" dirty="0">
                <a:latin typeface="Aptos" panose="020B0004020202020204" pitchFamily="34" charset="0"/>
              </a:rPr>
              <a:t>, the camera placement is below the subject, looking up, and can make the subject seem impressive or powerful.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 child looking through bars&#10;&#10;AI-generated content may be incorrect.">
            <a:extLst>
              <a:ext uri="{FF2B5EF4-FFF2-40B4-BE49-F238E27FC236}">
                <a16:creationId xmlns:a16="http://schemas.microsoft.com/office/drawing/2014/main" id="{CFE115BC-0A56-A04C-8434-879C5BCCC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2" b="7596"/>
          <a:stretch>
            <a:fillRect/>
          </a:stretch>
        </p:blipFill>
        <p:spPr bwMode="auto">
          <a:xfrm>
            <a:off x="4114800" y="9144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D9F987BF-00B8-F185-AB5F-256733D358BB}"/>
              </a:ext>
            </a:extLst>
          </p:cNvPr>
          <p:cNvSpPr txBox="1">
            <a:spLocks noChangeArrowheads="1"/>
          </p:cNvSpPr>
          <p:nvPr/>
        </p:nvSpPr>
        <p:spPr bwMode="auto">
          <a:xfrm>
            <a:off x="381000" y="304800"/>
            <a:ext cx="7916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latin typeface="Arial Black" panose="020B0A04020102020204" pitchFamily="34" charset="0"/>
              </a:rPr>
              <a:t>Eye Level</a:t>
            </a:r>
          </a:p>
        </p:txBody>
      </p:sp>
      <p:sp>
        <p:nvSpPr>
          <p:cNvPr id="27652" name="TextBox 4">
            <a:extLst>
              <a:ext uri="{FF2B5EF4-FFF2-40B4-BE49-F238E27FC236}">
                <a16:creationId xmlns:a16="http://schemas.microsoft.com/office/drawing/2014/main" id="{9FF7F11B-FA64-1E31-B2AE-C5A5D223BB4D}"/>
              </a:ext>
            </a:extLst>
          </p:cNvPr>
          <p:cNvSpPr txBox="1">
            <a:spLocks noChangeArrowheads="1"/>
          </p:cNvSpPr>
          <p:nvPr/>
        </p:nvSpPr>
        <p:spPr bwMode="auto">
          <a:xfrm>
            <a:off x="381000" y="885825"/>
            <a:ext cx="3429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a:t>
            </a:r>
            <a:r>
              <a:rPr lang="en-US" altLang="en-US" sz="1600" dirty="0">
                <a:latin typeface="Aptos" panose="020B0004020202020204" pitchFamily="34" charset="0"/>
                <a:cs typeface="Arial" panose="020B0604020202020204" pitchFamily="34" charset="0"/>
              </a:rPr>
              <a:t> Framing a subject on eye level, neither high nor low, allows the viewer to look into the eyes of the subject and intuit what they may be thinking or feeling.</a:t>
            </a:r>
            <a:endParaRPr lang="en-US" altLang="en-US" sz="1600" dirty="0">
              <a:latin typeface="Aptos" panose="020B0004020202020204" pitchFamily="34" charset="0"/>
            </a:endParaRPr>
          </a:p>
          <a:p>
            <a:endParaRPr lang="en-US" altLang="en-US" sz="1600" dirty="0">
              <a:latin typeface="Aptos" panose="020B0004020202020204" pitchFamily="34" charset="0"/>
            </a:endParaRPr>
          </a:p>
          <a:p>
            <a:r>
              <a:rPr lang="en-US" altLang="en-US" sz="1600" dirty="0">
                <a:latin typeface="Aptos" panose="020B0004020202020204" pitchFamily="34" charset="0"/>
                <a:cs typeface="Arial" panose="020B0604020202020204" pitchFamily="34" charset="0"/>
              </a:rPr>
              <a:t>INTERPRETATION. Scout sits in the balcony peering through the banister slats at her father in the courtroom below. In this composition, she is “barred” from attending the trial and so sits with the African Americans upstairs.</a:t>
            </a:r>
          </a:p>
          <a:p>
            <a:endParaRPr lang="en-US" altLang="en-US" sz="1600" dirty="0">
              <a:latin typeface="Aptos" panose="020B0004020202020204" pitchFamily="34" charset="0"/>
              <a:cs typeface="Arial" panose="020B0604020202020204" pitchFamily="34" charset="0"/>
            </a:endParaRPr>
          </a:p>
          <a:p>
            <a:r>
              <a:rPr lang="en-US" altLang="en-US" sz="1600" dirty="0">
                <a:latin typeface="Aptos" panose="020B0004020202020204" pitchFamily="34" charset="0"/>
                <a:cs typeface="Arial" panose="020B0604020202020204" pitchFamily="34" charset="0"/>
              </a:rPr>
              <a:t>Mayella has accused Tom Robinson of rape, but this composition suggests she may be feeling doubt or fear about her testimony. </a:t>
            </a:r>
          </a:p>
        </p:txBody>
      </p:sp>
      <p:pic>
        <p:nvPicPr>
          <p:cNvPr id="3" name="Picture 2">
            <a:extLst>
              <a:ext uri="{FF2B5EF4-FFF2-40B4-BE49-F238E27FC236}">
                <a16:creationId xmlns:a16="http://schemas.microsoft.com/office/drawing/2014/main" id="{736BD68E-9268-48FA-556B-1EE74AC9F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866" y="3668712"/>
            <a:ext cx="4082868" cy="2260888"/>
          </a:xfrm>
          <a:prstGeom prst="rect">
            <a:avLst/>
          </a:prstGeom>
          <a:ln w="76200">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92F86F73-468A-4AF2-7E38-D6313CAA9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7" t="4242" r="1181" b="-2020"/>
          <a:stretch>
            <a:fillRect/>
          </a:stretch>
        </p:blipFill>
        <p:spPr bwMode="auto">
          <a:xfrm>
            <a:off x="0" y="30163"/>
            <a:ext cx="9067800" cy="6221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9EC5FFB0-2138-45BD-9B06-40F202FA6AB4}"/>
              </a:ext>
            </a:extLst>
          </p:cNvPr>
          <p:cNvSpPr txBox="1">
            <a:spLocks noChangeArrowheads="1"/>
          </p:cNvSpPr>
          <p:nvPr/>
        </p:nvSpPr>
        <p:spPr bwMode="auto">
          <a:xfrm>
            <a:off x="762000" y="3962400"/>
            <a:ext cx="7772400" cy="3171825"/>
          </a:xfrm>
          <a:prstGeom prst="rect">
            <a:avLst/>
          </a:prstGeom>
        </p:spPr>
        <p:txBody>
          <a:bodyPr>
            <a:norm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nSpc>
                <a:spcPct val="150000"/>
              </a:lnSpc>
              <a:spcAft>
                <a:spcPts val="600"/>
              </a:spcAft>
              <a:defRPr/>
            </a:pPr>
            <a:endParaRPr lang="en-US" altLang="en-US" sz="1700" i="1" dirty="0">
              <a:solidFill>
                <a:srgbClr val="FFFFFF"/>
              </a:solidFill>
              <a:latin typeface="+mn-lt"/>
              <a:cs typeface="+mn-cs"/>
            </a:endParaRPr>
          </a:p>
          <a:p>
            <a:pPr>
              <a:lnSpc>
                <a:spcPct val="150000"/>
              </a:lnSpc>
              <a:spcAft>
                <a:spcPts val="600"/>
              </a:spcAft>
              <a:defRPr/>
            </a:pPr>
            <a:r>
              <a:rPr lang="en-US" altLang="en-US" sz="1700" dirty="0">
                <a:solidFill>
                  <a:srgbClr val="FFFFFF"/>
                </a:solidFill>
                <a:latin typeface="+mn-lt"/>
                <a:cs typeface="+mn-cs"/>
              </a:rPr>
              <a:t>Film composition involves additional elements, but the first step in learning to interpret composition is understanding how filmmakers use the cinematic devices of framing and focal point, lighting, and camera distances and angles to communicate to an audience.  Additional </a:t>
            </a:r>
            <a:r>
              <a:rPr lang="en-US" altLang="en-US" sz="1700">
                <a:solidFill>
                  <a:srgbClr val="FFFFFF"/>
                </a:solidFill>
                <a:latin typeface="+mn-lt"/>
                <a:cs typeface="+mn-cs"/>
              </a:rPr>
              <a:t>elements include, </a:t>
            </a:r>
            <a:r>
              <a:rPr lang="en-US" altLang="en-US" sz="1700" dirty="0">
                <a:solidFill>
                  <a:srgbClr val="FFFFFF"/>
                </a:solidFill>
                <a:latin typeface="+mn-lt"/>
                <a:cs typeface="+mn-cs"/>
              </a:rPr>
              <a:t>but are not limited to:  movement, pacing, and soundtrack.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6A3B2-4F17-822D-A58C-91CEB5B7D162}"/>
              </a:ext>
            </a:extLst>
          </p:cNvPr>
          <p:cNvPicPr>
            <a:picLocks noChangeAspect="1"/>
          </p:cNvPicPr>
          <p:nvPr/>
        </p:nvPicPr>
        <p:blipFill>
          <a:blip r:embed="rId2"/>
          <a:stretch>
            <a:fillRect/>
          </a:stretch>
        </p:blipFill>
        <p:spPr>
          <a:xfrm>
            <a:off x="0" y="803"/>
            <a:ext cx="9144000" cy="6856394"/>
          </a:xfrm>
          <a:prstGeom prst="rect">
            <a:avLst/>
          </a:prstGeom>
        </p:spPr>
      </p:pic>
    </p:spTree>
    <p:extLst>
      <p:ext uri="{BB962C8B-B14F-4D97-AF65-F5344CB8AC3E}">
        <p14:creationId xmlns:p14="http://schemas.microsoft.com/office/powerpoint/2010/main" val="42032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Rounded Corners 4">
            <a:extLst>
              <a:ext uri="{FF2B5EF4-FFF2-40B4-BE49-F238E27FC236}">
                <a16:creationId xmlns:a16="http://schemas.microsoft.com/office/drawing/2014/main" id="{B2F5EB3B-5B8F-7A80-1E20-3F8AC6A7A84A}"/>
              </a:ext>
            </a:extLst>
          </p:cNvPr>
          <p:cNvSpPr>
            <a:spLocks noChangeArrowheads="1"/>
          </p:cNvSpPr>
          <p:nvPr/>
        </p:nvSpPr>
        <p:spPr bwMode="auto">
          <a:xfrm>
            <a:off x="3048000" y="1849438"/>
            <a:ext cx="2667000" cy="990600"/>
          </a:xfrm>
          <a:prstGeom prst="roundRect">
            <a:avLst>
              <a:gd name="adj" fmla="val 16667"/>
            </a:avLst>
          </a:prstGeom>
          <a:solidFill>
            <a:srgbClr val="004E9A"/>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dirty="0">
                <a:solidFill>
                  <a:schemeClr val="bg1"/>
                </a:solidFill>
              </a:rPr>
              <a:t>Arrangement of           visual elements</a:t>
            </a:r>
          </a:p>
        </p:txBody>
      </p:sp>
      <p:sp>
        <p:nvSpPr>
          <p:cNvPr id="6147" name="Rectangle: Rounded Corners 5">
            <a:extLst>
              <a:ext uri="{FF2B5EF4-FFF2-40B4-BE49-F238E27FC236}">
                <a16:creationId xmlns:a16="http://schemas.microsoft.com/office/drawing/2014/main" id="{806F2E09-76E3-9E3A-5D98-A5ECEB3B0247}"/>
              </a:ext>
            </a:extLst>
          </p:cNvPr>
          <p:cNvSpPr>
            <a:spLocks noChangeArrowheads="1"/>
          </p:cNvSpPr>
          <p:nvPr/>
        </p:nvSpPr>
        <p:spPr bwMode="auto">
          <a:xfrm>
            <a:off x="3074988" y="3178175"/>
            <a:ext cx="2667000" cy="990600"/>
          </a:xfrm>
          <a:prstGeom prst="roundRect">
            <a:avLst>
              <a:gd name="adj" fmla="val 16667"/>
            </a:avLst>
          </a:prstGeom>
          <a:solidFill>
            <a:srgbClr val="004E9A"/>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a:solidFill>
                  <a:schemeClr val="bg1"/>
                </a:solidFill>
              </a:rPr>
              <a:t>Camera distances           and angles</a:t>
            </a:r>
          </a:p>
        </p:txBody>
      </p:sp>
      <p:sp>
        <p:nvSpPr>
          <p:cNvPr id="6148" name="Rectangle: Rounded Corners 6">
            <a:extLst>
              <a:ext uri="{FF2B5EF4-FFF2-40B4-BE49-F238E27FC236}">
                <a16:creationId xmlns:a16="http://schemas.microsoft.com/office/drawing/2014/main" id="{A826DC08-F303-B6BC-6F74-62F61D6E8F5B}"/>
              </a:ext>
            </a:extLst>
          </p:cNvPr>
          <p:cNvSpPr>
            <a:spLocks noChangeArrowheads="1"/>
          </p:cNvSpPr>
          <p:nvPr/>
        </p:nvSpPr>
        <p:spPr bwMode="auto">
          <a:xfrm>
            <a:off x="3089275" y="4495800"/>
            <a:ext cx="2667000" cy="990600"/>
          </a:xfrm>
          <a:prstGeom prst="roundRect">
            <a:avLst>
              <a:gd name="adj" fmla="val 16667"/>
            </a:avLst>
          </a:prstGeom>
          <a:solidFill>
            <a:srgbClr val="004E9A"/>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dirty="0">
                <a:solidFill>
                  <a:schemeClr val="bg1"/>
                </a:solidFill>
              </a:rPr>
              <a:t>Light</a:t>
            </a:r>
          </a:p>
          <a:p>
            <a:pPr algn="ctr"/>
            <a:r>
              <a:rPr lang="en-US" altLang="en-US" dirty="0">
                <a:solidFill>
                  <a:schemeClr val="bg1"/>
                </a:solidFill>
              </a:rPr>
              <a:t>intensity and direction</a:t>
            </a:r>
          </a:p>
        </p:txBody>
      </p:sp>
      <p:sp>
        <p:nvSpPr>
          <p:cNvPr id="6149" name="TextBox 7">
            <a:extLst>
              <a:ext uri="{FF2B5EF4-FFF2-40B4-BE49-F238E27FC236}">
                <a16:creationId xmlns:a16="http://schemas.microsoft.com/office/drawing/2014/main" id="{699E1F45-1AAD-DBB6-83F7-71238D0DB176}"/>
              </a:ext>
            </a:extLst>
          </p:cNvPr>
          <p:cNvSpPr txBox="1">
            <a:spLocks noChangeArrowheads="1"/>
          </p:cNvSpPr>
          <p:nvPr/>
        </p:nvSpPr>
        <p:spPr bwMode="auto">
          <a:xfrm>
            <a:off x="2057400" y="225425"/>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endParaRPr lang="en-US" altLang="en-US" b="1"/>
          </a:p>
          <a:p>
            <a:pPr algn="ctr"/>
            <a:r>
              <a:rPr lang="en-US" altLang="en-US" sz="2400" b="1">
                <a:latin typeface="Arial Black" panose="020B0A04020102020204" pitchFamily="34" charset="0"/>
              </a:rPr>
              <a:t>Three Basic Elements of Film Composition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96017F74-5051-B98E-F9FC-D2292914AED4}"/>
              </a:ext>
            </a:extLst>
          </p:cNvPr>
          <p:cNvSpPr txBox="1">
            <a:spLocks noChangeArrowheads="1"/>
          </p:cNvSpPr>
          <p:nvPr/>
        </p:nvSpPr>
        <p:spPr bwMode="auto">
          <a:xfrm>
            <a:off x="609600" y="298450"/>
            <a:ext cx="7696200" cy="1076325"/>
          </a:xfrm>
          <a:prstGeom prst="rect">
            <a:avLst/>
          </a:prstGeom>
          <a:noFill/>
          <a:ln>
            <a:noFill/>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defRPr/>
            </a:pPr>
            <a:r>
              <a:rPr lang="en-US" altLang="en-US" sz="1600" b="1" dirty="0">
                <a:solidFill>
                  <a:schemeClr val="tx1"/>
                </a:solidFill>
                <a:latin typeface="Aptos" panose="020B0004020202020204" pitchFamily="34" charset="0"/>
                <a:cs typeface="Arial" panose="020B0604020202020204" pitchFamily="34" charset="0"/>
              </a:rPr>
              <a:t>CONCEPT:</a:t>
            </a:r>
            <a:r>
              <a:rPr lang="en-US" altLang="en-US" sz="1600" dirty="0">
                <a:solidFill>
                  <a:schemeClr val="tx1"/>
                </a:solidFill>
                <a:latin typeface="Aptos" panose="020B0004020202020204" pitchFamily="34" charset="0"/>
                <a:cs typeface="Arial" panose="020B0604020202020204" pitchFamily="34" charset="0"/>
              </a:rPr>
              <a:t> The </a:t>
            </a:r>
            <a:r>
              <a:rPr lang="en-US" altLang="en-US" sz="1600" i="1" dirty="0">
                <a:solidFill>
                  <a:schemeClr val="tx1"/>
                </a:solidFill>
                <a:latin typeface="Aptos" panose="020B0004020202020204" pitchFamily="34" charset="0"/>
                <a:cs typeface="Arial" panose="020B0604020202020204" pitchFamily="34" charset="0"/>
              </a:rPr>
              <a:t>frame</a:t>
            </a:r>
            <a:r>
              <a:rPr lang="en-US" altLang="en-US" sz="1600" dirty="0">
                <a:solidFill>
                  <a:schemeClr val="tx1"/>
                </a:solidFill>
                <a:latin typeface="Aptos" panose="020B0004020202020204" pitchFamily="34" charset="0"/>
                <a:cs typeface="Arial" panose="020B0604020202020204" pitchFamily="34" charset="0"/>
              </a:rPr>
              <a:t> </a:t>
            </a:r>
            <a:r>
              <a:rPr lang="en-US" altLang="en-US" sz="1600" dirty="0">
                <a:latin typeface="Aptos" panose="020B0004020202020204" pitchFamily="34" charset="0"/>
                <a:cs typeface="Arial" panose="020B0604020202020204" pitchFamily="34" charset="0"/>
              </a:rPr>
              <a:t>is a single photograph on a strip of motion-picture film. </a:t>
            </a:r>
            <a:r>
              <a:rPr lang="en-US" altLang="en-US" sz="1600" i="1" dirty="0">
                <a:solidFill>
                  <a:schemeClr val="tx1"/>
                </a:solidFill>
                <a:latin typeface="Aptos" panose="020B0004020202020204" pitchFamily="34" charset="0"/>
                <a:cs typeface="Arial" panose="020B0604020202020204" pitchFamily="34" charset="0"/>
              </a:rPr>
              <a:t>Composition</a:t>
            </a:r>
            <a:r>
              <a:rPr lang="en-US" altLang="en-US" sz="1600" dirty="0">
                <a:latin typeface="Aptos" panose="020B0004020202020204" pitchFamily="34" charset="0"/>
                <a:cs typeface="Arial" panose="020B0604020202020204" pitchFamily="34" charset="0"/>
              </a:rPr>
              <a:t> is the spatial arrangement of all the elements within the frame. The relationship of these elements to one another suggests meaning. </a:t>
            </a:r>
          </a:p>
          <a:p>
            <a:pPr>
              <a:defRPr/>
            </a:pPr>
            <a:endParaRPr lang="en-US" altLang="en-US" sz="1600" dirty="0"/>
          </a:p>
        </p:txBody>
      </p:sp>
      <p:pic>
        <p:nvPicPr>
          <p:cNvPr id="7171" name="Picture 4" descr="A person and child sitting in a dark room&#10;&#10;AI-generated content may be incorrect.">
            <a:extLst>
              <a:ext uri="{FF2B5EF4-FFF2-40B4-BE49-F238E27FC236}">
                <a16:creationId xmlns:a16="http://schemas.microsoft.com/office/drawing/2014/main" id="{B492B142-0203-E57C-4D7D-A82BA21E0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358900"/>
            <a:ext cx="5600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a:extLst>
              <a:ext uri="{FF2B5EF4-FFF2-40B4-BE49-F238E27FC236}">
                <a16:creationId xmlns:a16="http://schemas.microsoft.com/office/drawing/2014/main" id="{91DC4341-F73E-CCBA-6598-BA4FABB18D14}"/>
              </a:ext>
            </a:extLst>
          </p:cNvPr>
          <p:cNvSpPr txBox="1">
            <a:spLocks noChangeArrowheads="1"/>
          </p:cNvSpPr>
          <p:nvPr/>
        </p:nvSpPr>
        <p:spPr bwMode="auto">
          <a:xfrm>
            <a:off x="838200" y="5334000"/>
            <a:ext cx="73485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a:latin typeface="Aptos" panose="020B0004020202020204" pitchFamily="34" charset="0"/>
                <a:cs typeface="Arial" panose="020B0604020202020204" pitchFamily="34" charset="0"/>
              </a:rPr>
              <a:t>INTERPRETATION: Scout’s position next to her father emphasizes their close relationship. The portrait on the mantle is also significant—the woman is the wife and mother who has died. By including her picture in the composition, the viewer can infer that she is not forgotten.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722A6177-AAAD-8CAD-3ADF-07AF6FD13BDE}"/>
              </a:ext>
            </a:extLst>
          </p:cNvPr>
          <p:cNvSpPr txBox="1">
            <a:spLocks noChangeArrowheads="1"/>
          </p:cNvSpPr>
          <p:nvPr/>
        </p:nvSpPr>
        <p:spPr bwMode="auto">
          <a:xfrm>
            <a:off x="685800" y="304800"/>
            <a:ext cx="7534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 </a:t>
            </a:r>
            <a:r>
              <a:rPr lang="en-US" altLang="en-US" sz="1600" dirty="0">
                <a:latin typeface="Aptos" panose="020B0004020202020204" pitchFamily="34" charset="0"/>
                <a:cs typeface="Arial" panose="020B0604020202020204" pitchFamily="34" charset="0"/>
              </a:rPr>
              <a:t>The </a:t>
            </a:r>
            <a:r>
              <a:rPr lang="en-US" altLang="en-US" sz="1600" i="1" dirty="0">
                <a:solidFill>
                  <a:schemeClr val="tx1"/>
                </a:solidFill>
                <a:latin typeface="Aptos" panose="020B0004020202020204" pitchFamily="34" charset="0"/>
                <a:cs typeface="Arial" panose="020B0604020202020204" pitchFamily="34" charset="0"/>
              </a:rPr>
              <a:t>focal point </a:t>
            </a:r>
            <a:r>
              <a:rPr lang="en-US" altLang="en-US" sz="1600" dirty="0">
                <a:latin typeface="Aptos" panose="020B0004020202020204" pitchFamily="34" charset="0"/>
                <a:cs typeface="Arial" panose="020B0604020202020204" pitchFamily="34" charset="0"/>
              </a:rPr>
              <a:t>is the element or elements within the frame that the director wants the viewer to notice. Within a single frame, there can be one or more focal points, depending on the composition.</a:t>
            </a:r>
          </a:p>
        </p:txBody>
      </p:sp>
      <p:pic>
        <p:nvPicPr>
          <p:cNvPr id="8195" name="Picture 4" descr="A person and child sitting in a dark room&#10;&#10;AI-generated content may be incorrect.">
            <a:extLst>
              <a:ext uri="{FF2B5EF4-FFF2-40B4-BE49-F238E27FC236}">
                <a16:creationId xmlns:a16="http://schemas.microsoft.com/office/drawing/2014/main" id="{9CBE7498-0F6C-C49E-E0EC-6531C5464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1358900"/>
            <a:ext cx="5867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2">
            <a:extLst>
              <a:ext uri="{FF2B5EF4-FFF2-40B4-BE49-F238E27FC236}">
                <a16:creationId xmlns:a16="http://schemas.microsoft.com/office/drawing/2014/main" id="{33138F48-8C1B-B87A-DB64-5B0EADDBAA44}"/>
              </a:ext>
            </a:extLst>
          </p:cNvPr>
          <p:cNvSpPr txBox="1">
            <a:spLocks noChangeArrowheads="1"/>
          </p:cNvSpPr>
          <p:nvPr/>
        </p:nvSpPr>
        <p:spPr bwMode="auto">
          <a:xfrm>
            <a:off x="685800" y="5494338"/>
            <a:ext cx="7305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a:latin typeface="Aptos" panose="020B0004020202020204" pitchFamily="34" charset="0"/>
                <a:cs typeface="Arial" panose="020B0604020202020204" pitchFamily="34" charset="0"/>
              </a:rPr>
              <a:t>INTERPRETATION: The camera placement outside the window looking in creates six panels. The upper middle panel emphasizes both Scout and the portrait of her mother, linking them.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a:extLst>
              <a:ext uri="{FF2B5EF4-FFF2-40B4-BE49-F238E27FC236}">
                <a16:creationId xmlns:a16="http://schemas.microsoft.com/office/drawing/2014/main" id="{0EEEA200-994C-EACA-2837-7A73DFDF97F5}"/>
              </a:ext>
            </a:extLst>
          </p:cNvPr>
          <p:cNvSpPr txBox="1">
            <a:spLocks noChangeArrowheads="1"/>
          </p:cNvSpPr>
          <p:nvPr/>
        </p:nvSpPr>
        <p:spPr bwMode="auto">
          <a:xfrm>
            <a:off x="304800" y="390525"/>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dirty="0">
                <a:solidFill>
                  <a:schemeClr val="tx1"/>
                </a:solidFill>
                <a:latin typeface="Aptos" panose="020B0004020202020204" pitchFamily="34" charset="0"/>
                <a:cs typeface="Arial" panose="020B0604020202020204" pitchFamily="34" charset="0"/>
              </a:rPr>
              <a:t>CONCEPT:</a:t>
            </a:r>
            <a:r>
              <a:rPr lang="en-US" altLang="en-US" sz="1600" b="1" dirty="0">
                <a:latin typeface="Aptos" panose="020B0004020202020204" pitchFamily="34" charset="0"/>
                <a:cs typeface="Arial" panose="020B0604020202020204" pitchFamily="34" charset="0"/>
              </a:rPr>
              <a:t> </a:t>
            </a:r>
            <a:r>
              <a:rPr lang="en-US" altLang="en-US" sz="1600" i="1" dirty="0">
                <a:solidFill>
                  <a:schemeClr val="tx1"/>
                </a:solidFill>
                <a:latin typeface="Aptos" panose="020B0004020202020204" pitchFamily="34" charset="0"/>
                <a:cs typeface="Arial" panose="020B0604020202020204" pitchFamily="34" charset="0"/>
              </a:rPr>
              <a:t>Lighting</a:t>
            </a:r>
            <a:r>
              <a:rPr lang="en-US" altLang="en-US" sz="1600" dirty="0">
                <a:latin typeface="Aptos" panose="020B0004020202020204" pitchFamily="34" charset="0"/>
                <a:cs typeface="Arial" panose="020B0604020202020204" pitchFamily="34" charset="0"/>
              </a:rPr>
              <a:t> affects what</a:t>
            </a:r>
            <a:r>
              <a:rPr lang="en-US" altLang="en-US" sz="1600" i="1" dirty="0">
                <a:latin typeface="Aptos" panose="020B0004020202020204" pitchFamily="34" charset="0"/>
                <a:cs typeface="Arial" panose="020B0604020202020204" pitchFamily="34" charset="0"/>
              </a:rPr>
              <a:t> </a:t>
            </a:r>
            <a:r>
              <a:rPr lang="en-US" altLang="en-US" sz="1600" dirty="0">
                <a:latin typeface="Aptos" panose="020B0004020202020204" pitchFamily="34" charset="0"/>
                <a:cs typeface="Arial" panose="020B0604020202020204" pitchFamily="34" charset="0"/>
              </a:rPr>
              <a:t>we see—or do not see—and how we see it. This, in turn, determines how the audience may feel about the characters or the situations on the screen. </a:t>
            </a:r>
          </a:p>
          <a:p>
            <a:endParaRPr lang="en-US" altLang="en-US" sz="1600" dirty="0">
              <a:latin typeface="Arial" panose="020B0604020202020204" pitchFamily="34" charset="0"/>
              <a:cs typeface="Arial" panose="020B0604020202020204" pitchFamily="34" charset="0"/>
            </a:endParaRPr>
          </a:p>
          <a:p>
            <a:endParaRPr lang="en-US" altLang="en-US" sz="1600" dirty="0">
              <a:latin typeface="Arial" panose="020B0604020202020204" pitchFamily="34" charset="0"/>
              <a:cs typeface="Arial" panose="020B0604020202020204" pitchFamily="34" charset="0"/>
            </a:endParaRPr>
          </a:p>
        </p:txBody>
      </p:sp>
      <p:pic>
        <p:nvPicPr>
          <p:cNvPr id="9219" name="Picture 4" descr="A person and child sitting in a dark room&#10;&#10;AI-generated content may be incorrect.">
            <a:extLst>
              <a:ext uri="{FF2B5EF4-FFF2-40B4-BE49-F238E27FC236}">
                <a16:creationId xmlns:a16="http://schemas.microsoft.com/office/drawing/2014/main" id="{189DBB26-04BE-2B48-986D-EC39EF016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5867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
            <a:extLst>
              <a:ext uri="{FF2B5EF4-FFF2-40B4-BE49-F238E27FC236}">
                <a16:creationId xmlns:a16="http://schemas.microsoft.com/office/drawing/2014/main" id="{2F12E124-F5D4-21C4-0981-5A2F832F03F2}"/>
              </a:ext>
            </a:extLst>
          </p:cNvPr>
          <p:cNvSpPr txBox="1">
            <a:spLocks noChangeArrowheads="1"/>
          </p:cNvSpPr>
          <p:nvPr/>
        </p:nvSpPr>
        <p:spPr bwMode="auto">
          <a:xfrm>
            <a:off x="381000" y="54864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a:latin typeface="Aptos" panose="020B0004020202020204" pitchFamily="34" charset="0"/>
                <a:cs typeface="Arial" panose="020B0604020202020204" pitchFamily="34" charset="0"/>
              </a:rPr>
              <a:t>INTERPRETATION: In this composition, light and shadow both reveal some details and obscure others. Atticus is mostly in shadow, as is Scout—but a little less so. The brighter light is on the fireplace and the portrait. This contrast draws the viewer’s eye to those details.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a:extLst>
              <a:ext uri="{FF2B5EF4-FFF2-40B4-BE49-F238E27FC236}">
                <a16:creationId xmlns:a16="http://schemas.microsoft.com/office/drawing/2014/main" id="{3AE6263D-DB79-CF60-2889-05F73D501B1E}"/>
              </a:ext>
            </a:extLst>
          </p:cNvPr>
          <p:cNvSpPr txBox="1">
            <a:spLocks noChangeArrowheads="1"/>
          </p:cNvSpPr>
          <p:nvPr/>
        </p:nvSpPr>
        <p:spPr bwMode="auto">
          <a:xfrm>
            <a:off x="533400" y="393700"/>
            <a:ext cx="7805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b="1">
                <a:solidFill>
                  <a:schemeClr val="tx1"/>
                </a:solidFill>
                <a:latin typeface="Aptos" panose="020B0004020202020204" pitchFamily="34" charset="0"/>
                <a:cs typeface="Arial" panose="020B0604020202020204" pitchFamily="34" charset="0"/>
              </a:rPr>
              <a:t>CONCEPT: </a:t>
            </a:r>
            <a:r>
              <a:rPr lang="en-US" altLang="en-US" sz="1600">
                <a:latin typeface="Aptos" panose="020B0004020202020204" pitchFamily="34" charset="0"/>
              </a:rPr>
              <a:t>Deciding where to place the camera in relation to the subject is another critical element of composition. Like the use of lighting, </a:t>
            </a:r>
            <a:r>
              <a:rPr lang="en-US" altLang="en-US" sz="1600" i="1">
                <a:solidFill>
                  <a:schemeClr val="tx1"/>
                </a:solidFill>
                <a:latin typeface="Aptos" panose="020B0004020202020204" pitchFamily="34" charset="0"/>
              </a:rPr>
              <a:t>camera distances and angles </a:t>
            </a:r>
            <a:r>
              <a:rPr lang="en-US" altLang="en-US" sz="1600">
                <a:latin typeface="Aptos" panose="020B0004020202020204" pitchFamily="34" charset="0"/>
              </a:rPr>
              <a:t>control what the audience sees and how they see it.</a:t>
            </a:r>
            <a:endParaRPr lang="en-US" altLang="en-US" sz="1600">
              <a:latin typeface="Aptos" panose="020B0004020202020204" pitchFamily="34" charset="0"/>
              <a:cs typeface="Arial" panose="020B0604020202020204" pitchFamily="34" charset="0"/>
            </a:endParaRPr>
          </a:p>
        </p:txBody>
      </p:sp>
      <p:pic>
        <p:nvPicPr>
          <p:cNvPr id="10243" name="Picture 4" descr="A person and child sitting in a dark room&#10;&#10;AI-generated content may be incorrect.">
            <a:extLst>
              <a:ext uri="{FF2B5EF4-FFF2-40B4-BE49-F238E27FC236}">
                <a16:creationId xmlns:a16="http://schemas.microsoft.com/office/drawing/2014/main" id="{00AE4787-83B6-0FAB-F673-C2A7E88CF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7175"/>
            <a:ext cx="5867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2">
            <a:extLst>
              <a:ext uri="{FF2B5EF4-FFF2-40B4-BE49-F238E27FC236}">
                <a16:creationId xmlns:a16="http://schemas.microsoft.com/office/drawing/2014/main" id="{87BF9E36-B637-D0E4-6433-600B20A1CDC5}"/>
              </a:ext>
            </a:extLst>
          </p:cNvPr>
          <p:cNvSpPr txBox="1">
            <a:spLocks noChangeArrowheads="1"/>
          </p:cNvSpPr>
          <p:nvPr/>
        </p:nvSpPr>
        <p:spPr bwMode="auto">
          <a:xfrm>
            <a:off x="762000" y="5637213"/>
            <a:ext cx="7500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r>
              <a:rPr lang="en-US" altLang="en-US" sz="1600">
                <a:latin typeface="Aptos" panose="020B0004020202020204" pitchFamily="34" charset="0"/>
                <a:cs typeface="Arial" panose="020B0604020202020204" pitchFamily="34" charset="0"/>
              </a:rPr>
              <a:t>INTERPRETATION: Although placed outside the window, the camera placement is close enough to see specific details. The placement is also on level with the characters and engages the viewer in the 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3084D-002E-C73C-6320-6F86AE867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8"/>
            <a:ext cx="9144000" cy="6856403"/>
          </a:xfrm>
          <a:prstGeom prst="rect">
            <a:avLst/>
          </a:prstGeom>
        </p:spPr>
      </p:pic>
    </p:spTree>
    <p:extLst>
      <p:ext uri="{BB962C8B-B14F-4D97-AF65-F5344CB8AC3E}">
        <p14:creationId xmlns:p14="http://schemas.microsoft.com/office/powerpoint/2010/main" val="1715357800"/>
      </p:ext>
    </p:extLst>
  </p:cSld>
  <p:clrMapOvr>
    <a:masterClrMapping/>
  </p:clrMapOvr>
</p:sld>
</file>

<file path=ppt/theme/theme1.xml><?xml version="1.0" encoding="utf-8"?>
<a:theme xmlns:a="http://schemas.openxmlformats.org/drawingml/2006/main" name="1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3648</TotalTime>
  <Words>1712</Words>
  <Application>Microsoft Office PowerPoint</Application>
  <PresentationFormat>On-screen Show (4:3)</PresentationFormat>
  <Paragraphs>68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Aptos Black</vt:lpstr>
      <vt:lpstr>Arial</vt:lpstr>
      <vt:lpstr>Arial Black</vt:lpstr>
      <vt:lpstr>Avenir</vt:lpstr>
      <vt:lpstr>Calibri</vt:lpstr>
      <vt:lpstr>Helvetica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Tutorial-Understanding-Composition</dc:title>
  <dc:creator>Cathy</dc:creator>
  <cp:lastModifiedBy>Julia Wayne</cp:lastModifiedBy>
  <cp:revision>226</cp:revision>
  <dcterms:modified xsi:type="dcterms:W3CDTF">2025-07-10T19:36:47Z</dcterms:modified>
</cp:coreProperties>
</file>