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 id="2147483661" r:id="rId2"/>
  </p:sldMasterIdLst>
  <p:notesMasterIdLst>
    <p:notesMasterId r:id="rId18"/>
  </p:notesMasterIdLst>
  <p:sldIdLst>
    <p:sldId id="319" r:id="rId3"/>
    <p:sldId id="344" r:id="rId4"/>
    <p:sldId id="329" r:id="rId5"/>
    <p:sldId id="331" r:id="rId6"/>
    <p:sldId id="328" r:id="rId7"/>
    <p:sldId id="345" r:id="rId8"/>
    <p:sldId id="348" r:id="rId9"/>
    <p:sldId id="347" r:id="rId10"/>
    <p:sldId id="338" r:id="rId11"/>
    <p:sldId id="349" r:id="rId12"/>
    <p:sldId id="333" r:id="rId13"/>
    <p:sldId id="337" r:id="rId14"/>
    <p:sldId id="341" r:id="rId15"/>
    <p:sldId id="312" r:id="rId16"/>
    <p:sldId id="334"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CDCD"/>
    <a:srgbClr val="006BBB"/>
    <a:srgbClr val="008FCE"/>
    <a:srgbClr val="003399"/>
    <a:srgbClr val="F6F692"/>
    <a:srgbClr val="ECE370"/>
    <a:srgbClr val="EAE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72" autoAdjust="0"/>
    <p:restoredTop sz="97713" autoAdjust="0"/>
  </p:normalViewPr>
  <p:slideViewPr>
    <p:cSldViewPr>
      <p:cViewPr varScale="1">
        <p:scale>
          <a:sx n="106" d="100"/>
          <a:sy n="106" d="100"/>
        </p:scale>
        <p:origin x="6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35FB12FB-3891-8909-1727-A23EEE46B738}"/>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5122" name="Rectangle 2">
            <a:extLst>
              <a:ext uri="{FF2B5EF4-FFF2-40B4-BE49-F238E27FC236}">
                <a16:creationId xmlns:a16="http://schemas.microsoft.com/office/drawing/2014/main" id="{66893B39-A881-3446-4962-3DD53287C4A4}"/>
              </a:ext>
            </a:extLst>
          </p:cNvPr>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43F601D2-6A89-55E6-2EB4-9778F3C2BD15}"/>
              </a:ext>
            </a:extLst>
          </p:cNvPr>
          <p:cNvSpPr>
            <a:spLocks noGrp="1"/>
          </p:cNvSpPr>
          <p:nvPr>
            <p:ph type="sldNum" sz="quarter" idx="10"/>
          </p:nvPr>
        </p:nvSpPr>
        <p:spPr/>
        <p:txBody>
          <a:bodyPr/>
          <a:lstStyle>
            <a:lvl1pPr>
              <a:defRPr/>
            </a:lvl1pPr>
          </a:lstStyle>
          <a:p>
            <a:pPr>
              <a:defRPr/>
            </a:pPr>
            <a:fld id="{54C60FF9-7DF0-4BB1-BF0F-03C5D6C2EAAC}"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347818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07D4B09-293C-9B82-019B-DB21FC2A7E09}"/>
              </a:ext>
            </a:extLst>
          </p:cNvPr>
          <p:cNvSpPr>
            <a:spLocks noGrp="1"/>
          </p:cNvSpPr>
          <p:nvPr>
            <p:ph type="sldNum" sz="quarter" idx="10"/>
          </p:nvPr>
        </p:nvSpPr>
        <p:spPr/>
        <p:txBody>
          <a:bodyPr/>
          <a:lstStyle>
            <a:lvl1pPr>
              <a:defRPr/>
            </a:lvl1pPr>
          </a:lstStyle>
          <a:p>
            <a:pPr>
              <a:defRPr/>
            </a:pPr>
            <a:fld id="{03DD9588-582F-4F00-BD50-0EA2FE90A9BD}"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35543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0712AD-85C4-960A-585E-10FAD5C91419}"/>
              </a:ext>
            </a:extLst>
          </p:cNvPr>
          <p:cNvSpPr>
            <a:spLocks noGrp="1"/>
          </p:cNvSpPr>
          <p:nvPr>
            <p:ph type="sldNum" sz="quarter" idx="10"/>
          </p:nvPr>
        </p:nvSpPr>
        <p:spPr/>
        <p:txBody>
          <a:bodyPr/>
          <a:lstStyle>
            <a:lvl1pPr>
              <a:defRPr/>
            </a:lvl1pPr>
          </a:lstStyle>
          <a:p>
            <a:pPr>
              <a:defRPr/>
            </a:pPr>
            <a:fld id="{A80DDBC0-B5C3-439C-94FB-9C8A6F24D938}"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11688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2DE138A-84BA-7AF5-94E3-08C3B1E173CF}"/>
              </a:ext>
            </a:extLst>
          </p:cNvPr>
          <p:cNvSpPr>
            <a:spLocks noGrp="1"/>
          </p:cNvSpPr>
          <p:nvPr>
            <p:ph type="sldNum" sz="quarter" idx="10"/>
          </p:nvPr>
        </p:nvSpPr>
        <p:spPr/>
        <p:txBody>
          <a:bodyPr/>
          <a:lstStyle>
            <a:lvl1pPr>
              <a:defRPr/>
            </a:lvl1pPr>
          </a:lstStyle>
          <a:p>
            <a:pPr>
              <a:defRPr/>
            </a:pPr>
            <a:fld id="{97AB6053-F463-4A08-AA5E-D4FF1BA793D7}"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67560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E6D27AC-4F2D-C541-72FC-15A50D489D50}"/>
              </a:ext>
            </a:extLst>
          </p:cNvPr>
          <p:cNvSpPr>
            <a:spLocks noGrp="1"/>
          </p:cNvSpPr>
          <p:nvPr>
            <p:ph type="sldNum" sz="quarter" idx="10"/>
          </p:nvPr>
        </p:nvSpPr>
        <p:spPr/>
        <p:txBody>
          <a:bodyPr/>
          <a:lstStyle>
            <a:lvl1pPr>
              <a:defRPr/>
            </a:lvl1pPr>
          </a:lstStyle>
          <a:p>
            <a:pPr>
              <a:defRPr/>
            </a:pPr>
            <a:fld id="{E01E19DB-DAAC-4EE0-B67A-C2E4DABA6673}"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46890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B1D67FBC-7976-6C03-2969-1ED67078B2C9}"/>
              </a:ext>
            </a:extLst>
          </p:cNvPr>
          <p:cNvSpPr>
            <a:spLocks noGrp="1"/>
          </p:cNvSpPr>
          <p:nvPr>
            <p:ph type="sldNum" sz="quarter" idx="10"/>
          </p:nvPr>
        </p:nvSpPr>
        <p:spPr/>
        <p:txBody>
          <a:bodyPr/>
          <a:lstStyle>
            <a:lvl1pPr>
              <a:defRPr/>
            </a:lvl1pPr>
          </a:lstStyle>
          <a:p>
            <a:pPr>
              <a:defRPr/>
            </a:pPr>
            <a:fld id="{3BE76E63-9F7E-4062-AA6F-9588EF63BA65}"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63926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74638"/>
            <a:ext cx="2933700" cy="6583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43300" y="274638"/>
            <a:ext cx="2933700" cy="6583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FBB9468-8535-8F5A-36E4-5E9735AA458E}"/>
              </a:ext>
            </a:extLst>
          </p:cNvPr>
          <p:cNvSpPr>
            <a:spLocks noGrp="1"/>
          </p:cNvSpPr>
          <p:nvPr>
            <p:ph type="sldNum" sz="quarter" idx="10"/>
          </p:nvPr>
        </p:nvSpPr>
        <p:spPr/>
        <p:txBody>
          <a:bodyPr/>
          <a:lstStyle>
            <a:lvl1pPr>
              <a:defRPr/>
            </a:lvl1pPr>
          </a:lstStyle>
          <a:p>
            <a:pPr>
              <a:defRPr/>
            </a:pPr>
            <a:fld id="{06D3F442-66AA-4E87-853D-E0A84AFE44F9}"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303177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9678DCD-1C56-965F-CC50-FEFFB877206B}"/>
              </a:ext>
            </a:extLst>
          </p:cNvPr>
          <p:cNvSpPr>
            <a:spLocks noGrp="1"/>
          </p:cNvSpPr>
          <p:nvPr>
            <p:ph type="sldNum" sz="quarter" idx="10"/>
          </p:nvPr>
        </p:nvSpPr>
        <p:spPr/>
        <p:txBody>
          <a:bodyPr/>
          <a:lstStyle>
            <a:lvl1pPr>
              <a:defRPr/>
            </a:lvl1pPr>
          </a:lstStyle>
          <a:p>
            <a:pPr>
              <a:defRPr/>
            </a:pPr>
            <a:fld id="{45BB3970-26CF-4FDD-AEA5-E19537145AE9}"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188871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43FDDA5-BB0C-FF5F-BD46-0D54DA301E9E}"/>
              </a:ext>
            </a:extLst>
          </p:cNvPr>
          <p:cNvSpPr>
            <a:spLocks noGrp="1"/>
          </p:cNvSpPr>
          <p:nvPr>
            <p:ph type="sldNum" sz="quarter" idx="10"/>
          </p:nvPr>
        </p:nvSpPr>
        <p:spPr/>
        <p:txBody>
          <a:bodyPr/>
          <a:lstStyle>
            <a:lvl1pPr>
              <a:defRPr/>
            </a:lvl1pPr>
          </a:lstStyle>
          <a:p>
            <a:pPr>
              <a:defRPr/>
            </a:pPr>
            <a:fld id="{B691F2FC-3B88-4F8D-8CD8-B1B325CD85FE}"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421029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D10D161-2071-7181-B272-4990407364F6}"/>
              </a:ext>
            </a:extLst>
          </p:cNvPr>
          <p:cNvSpPr>
            <a:spLocks noGrp="1"/>
          </p:cNvSpPr>
          <p:nvPr>
            <p:ph type="sldNum" sz="quarter" idx="10"/>
          </p:nvPr>
        </p:nvSpPr>
        <p:spPr/>
        <p:txBody>
          <a:bodyPr/>
          <a:lstStyle>
            <a:lvl1pPr>
              <a:defRPr/>
            </a:lvl1pPr>
          </a:lstStyle>
          <a:p>
            <a:pPr>
              <a:defRPr/>
            </a:pPr>
            <a:fld id="{354C2BC3-0B1C-46DB-B58D-1C04ED5F8C53}"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49568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0662DF2-9F0C-80C8-04B8-9C01696C8802}"/>
              </a:ext>
            </a:extLst>
          </p:cNvPr>
          <p:cNvSpPr>
            <a:spLocks noGrp="1"/>
          </p:cNvSpPr>
          <p:nvPr>
            <p:ph type="sldNum" sz="quarter" idx="10"/>
          </p:nvPr>
        </p:nvSpPr>
        <p:spPr/>
        <p:txBody>
          <a:bodyPr/>
          <a:lstStyle>
            <a:lvl1pPr>
              <a:defRPr/>
            </a:lvl1pPr>
          </a:lstStyle>
          <a:p>
            <a:pPr>
              <a:defRPr/>
            </a:pPr>
            <a:fld id="{8938C1E4-CDE0-43C1-8E87-3883AA263645}"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362481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16546CE-307D-1455-5D66-CA01E079F919}"/>
              </a:ext>
            </a:extLst>
          </p:cNvPr>
          <p:cNvSpPr>
            <a:spLocks noGrp="1"/>
          </p:cNvSpPr>
          <p:nvPr>
            <p:ph type="sldNum" sz="quarter" idx="10"/>
          </p:nvPr>
        </p:nvSpPr>
        <p:spPr/>
        <p:txBody>
          <a:bodyPr/>
          <a:lstStyle>
            <a:lvl1pPr>
              <a:defRPr/>
            </a:lvl1pPr>
          </a:lstStyle>
          <a:p>
            <a:pPr>
              <a:defRPr/>
            </a:pPr>
            <a:fld id="{6A17C53B-796D-43D8-A529-3D347125DC76}" type="slidenum">
              <a:rPr lang="en-US" altLang="en-US"/>
              <a:pPr>
                <a:defRPr/>
              </a:pPr>
              <a:t>‹#›</a:t>
            </a:fld>
            <a:endParaRPr lang="en-US" altLang="en-US" sz="1200">
              <a:solidFill>
                <a:srgbClr val="888888"/>
              </a:solidFill>
            </a:endParaRPr>
          </a:p>
        </p:txBody>
      </p:sp>
    </p:spTree>
    <p:extLst>
      <p:ext uri="{BB962C8B-B14F-4D97-AF65-F5344CB8AC3E}">
        <p14:creationId xmlns:p14="http://schemas.microsoft.com/office/powerpoint/2010/main" val="201360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459A4FC-C088-44AD-6D19-9B8B589F0A1F}"/>
              </a:ext>
            </a:extLst>
          </p:cNvPr>
          <p:cNvSpPr>
            <a:spLocks noGrp="1"/>
          </p:cNvSpPr>
          <p:nvPr>
            <p:ph type="title"/>
          </p:nvPr>
        </p:nvSpPr>
        <p:spPr bwMode="auto">
          <a:xfrm>
            <a:off x="6629400" y="0"/>
            <a:ext cx="205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45719" tIns="45719" rIns="45719" bIns="45719" numCol="1" anchor="ctr" anchorCtr="0" compatLnSpc="1">
            <a:prstTxWarp prst="textNoShape">
              <a:avLst/>
            </a:prstTxWarp>
          </a:bodyPr>
          <a:lstStyle/>
          <a:p>
            <a:pPr lvl="0"/>
            <a:r>
              <a:rPr lang="en-US" altLang="en-US">
                <a:sym typeface="Helvetica" panose="020B0604020202020204" pitchFamily="34" charset="0"/>
              </a:rPr>
              <a:t>Click to edit Master title style</a:t>
            </a:r>
          </a:p>
        </p:txBody>
      </p:sp>
      <p:sp>
        <p:nvSpPr>
          <p:cNvPr id="1027" name="Rectangle 2">
            <a:extLst>
              <a:ext uri="{FF2B5EF4-FFF2-40B4-BE49-F238E27FC236}">
                <a16:creationId xmlns:a16="http://schemas.microsoft.com/office/drawing/2014/main" id="{C5B6FD6C-345D-37EB-C96A-210944FCE8F3}"/>
              </a:ext>
            </a:extLst>
          </p:cNvPr>
          <p:cNvSpPr>
            <a:spLocks noGrp="1"/>
          </p:cNvSpPr>
          <p:nvPr>
            <p:ph type="body" idx="1"/>
          </p:nvPr>
        </p:nvSpPr>
        <p:spPr bwMode="auto">
          <a:xfrm>
            <a:off x="457200" y="274638"/>
            <a:ext cx="601980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45719" tIns="45719" rIns="45719" bIns="45719" numCol="1" anchor="t" anchorCtr="0" compatLnSpc="1">
            <a:prstTxWarp prst="textNoShape">
              <a:avLst/>
            </a:prstTxWarp>
          </a:bodyPr>
          <a:lstStyle/>
          <a:p>
            <a:pPr lvl="0"/>
            <a:r>
              <a:rPr lang="en-US" altLang="en-US">
                <a:sym typeface="Helvetica" panose="020B0604020202020204" pitchFamily="34" charset="0"/>
              </a:rPr>
              <a:t>Click to edit Master text styles</a:t>
            </a:r>
          </a:p>
          <a:p>
            <a:pPr lvl="1"/>
            <a:r>
              <a:rPr lang="en-US" altLang="en-US">
                <a:sym typeface="Helvetica" panose="020B0604020202020204" pitchFamily="34" charset="0"/>
              </a:rPr>
              <a:t>Second level</a:t>
            </a:r>
          </a:p>
          <a:p>
            <a:pPr lvl="2"/>
            <a:r>
              <a:rPr lang="en-US" altLang="en-US">
                <a:sym typeface="Helvetica" panose="020B0604020202020204" pitchFamily="34" charset="0"/>
              </a:rPr>
              <a:t>Third level</a:t>
            </a:r>
          </a:p>
          <a:p>
            <a:pPr lvl="3"/>
            <a:r>
              <a:rPr lang="en-US" altLang="en-US">
                <a:sym typeface="Helvetica" panose="020B0604020202020204" pitchFamily="34" charset="0"/>
              </a:rPr>
              <a:t>Fourth level</a:t>
            </a:r>
          </a:p>
          <a:p>
            <a:pPr lvl="4"/>
            <a:r>
              <a:rPr lang="en-US" altLang="en-US">
                <a:sym typeface="Helvetica" panose="020B0604020202020204" pitchFamily="34" charset="0"/>
              </a:rPr>
              <a:t>Fifth level</a:t>
            </a:r>
          </a:p>
        </p:txBody>
      </p:sp>
      <p:sp>
        <p:nvSpPr>
          <p:cNvPr id="2" name="Rectangle 3">
            <a:extLst>
              <a:ext uri="{FF2B5EF4-FFF2-40B4-BE49-F238E27FC236}">
                <a16:creationId xmlns:a16="http://schemas.microsoft.com/office/drawing/2014/main" id="{FDF9527A-053F-EA42-C940-027ABD1287AB}"/>
              </a:ext>
            </a:extLst>
          </p:cNvPr>
          <p:cNvSpPr>
            <a:spLocks noGrp="1"/>
          </p:cNvSpPr>
          <p:nvPr>
            <p:ph type="sldNum" sz="quarter" idx="2"/>
          </p:nvPr>
        </p:nvSpPr>
        <p:spPr bwMode="auto">
          <a:xfrm>
            <a:off x="6553200" y="6403975"/>
            <a:ext cx="2133600" cy="268288"/>
          </a:xfrm>
          <a:prstGeom prst="rect">
            <a:avLst/>
          </a:prstGeom>
          <a:noFill/>
          <a:ln w="12700" cap="flat" cmpd="sng">
            <a:noFill/>
            <a:prstDash val="solid"/>
            <a:miter lim="0"/>
            <a:headEnd/>
            <a:tailEnd/>
          </a:ln>
          <a:effectLst/>
        </p:spPr>
        <p:txBody>
          <a:bodyPr vert="horz" wrap="square" lIns="45719" tIns="45719" rIns="45719" bIns="45719" numCol="1" anchor="ctr" anchorCtr="0" compatLnSpc="1">
            <a:prstTxWarp prst="textNoShape">
              <a:avLst/>
            </a:prstTxWarp>
          </a:bodyPr>
          <a:lstStyle>
            <a:lvl1pPr algn="r" eaLnBrk="1">
              <a:defRPr>
                <a:cs typeface="Calibri" panose="020F0502020204030204" pitchFamily="34" charset="0"/>
              </a:defRPr>
            </a:lvl1pPr>
          </a:lstStyle>
          <a:p>
            <a:pPr>
              <a:defRPr/>
            </a:pPr>
            <a:fld id="{90359FB9-17F0-46C7-B103-36283723F9C3}" type="slidenum">
              <a:rPr lang="en-US" altLang="en-US"/>
              <a:pPr>
                <a:defRPr/>
              </a:pPr>
              <a:t>‹#›</a:t>
            </a:fld>
            <a:endParaRPr lang="en-US" altLang="en-US" sz="1200">
              <a:solidFill>
                <a:srgbClr val="888888"/>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2"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E52B100-8A54-C6F4-FA7B-7FD767042098}"/>
              </a:ext>
            </a:extLst>
          </p:cNvPr>
          <p:cNvSpPr>
            <a:spLocks noGrp="1"/>
          </p:cNvSpPr>
          <p:nvPr>
            <p:ph type="title"/>
          </p:nvPr>
        </p:nvSpPr>
        <p:spPr bwMode="auto">
          <a:xfrm>
            <a:off x="6629400" y="0"/>
            <a:ext cx="2057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45719" tIns="45719" rIns="45719" bIns="45719" numCol="1" anchor="ctr" anchorCtr="0" compatLnSpc="1">
            <a:prstTxWarp prst="textNoShape">
              <a:avLst/>
            </a:prstTxWarp>
          </a:bodyPr>
          <a:lstStyle/>
          <a:p>
            <a:pPr lvl="0"/>
            <a:r>
              <a:rPr lang="en-US" altLang="en-US">
                <a:sym typeface="Helvetica" panose="020B0604020202020204" pitchFamily="34" charset="0"/>
              </a:rPr>
              <a:t>Click to edit Master title style</a:t>
            </a:r>
          </a:p>
        </p:txBody>
      </p:sp>
      <p:sp>
        <p:nvSpPr>
          <p:cNvPr id="1027" name="Rectangle 2">
            <a:extLst>
              <a:ext uri="{FF2B5EF4-FFF2-40B4-BE49-F238E27FC236}">
                <a16:creationId xmlns:a16="http://schemas.microsoft.com/office/drawing/2014/main" id="{534686C3-C22B-8BED-55B5-A2ACBDAE121B}"/>
              </a:ext>
            </a:extLst>
          </p:cNvPr>
          <p:cNvSpPr>
            <a:spLocks noGrp="1"/>
          </p:cNvSpPr>
          <p:nvPr>
            <p:ph type="body" idx="1"/>
          </p:nvPr>
        </p:nvSpPr>
        <p:spPr bwMode="auto">
          <a:xfrm>
            <a:off x="457200" y="274638"/>
            <a:ext cx="601980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45719" tIns="45719" rIns="45719" bIns="45719" numCol="1" anchor="t" anchorCtr="0" compatLnSpc="1">
            <a:prstTxWarp prst="textNoShape">
              <a:avLst/>
            </a:prstTxWarp>
          </a:bodyPr>
          <a:lstStyle/>
          <a:p>
            <a:pPr lvl="0"/>
            <a:r>
              <a:rPr lang="en-US" altLang="en-US">
                <a:sym typeface="Helvetica" panose="020B0604020202020204" pitchFamily="34" charset="0"/>
              </a:rPr>
              <a:t>Click to edit Master text styles</a:t>
            </a:r>
          </a:p>
          <a:p>
            <a:pPr lvl="1"/>
            <a:r>
              <a:rPr lang="en-US" altLang="en-US">
                <a:sym typeface="Helvetica" panose="020B0604020202020204" pitchFamily="34" charset="0"/>
              </a:rPr>
              <a:t>Second level</a:t>
            </a:r>
          </a:p>
          <a:p>
            <a:pPr lvl="2"/>
            <a:r>
              <a:rPr lang="en-US" altLang="en-US">
                <a:sym typeface="Helvetica" panose="020B0604020202020204" pitchFamily="34" charset="0"/>
              </a:rPr>
              <a:t>Third level</a:t>
            </a:r>
          </a:p>
          <a:p>
            <a:pPr lvl="3"/>
            <a:r>
              <a:rPr lang="en-US" altLang="en-US">
                <a:sym typeface="Helvetica" panose="020B0604020202020204" pitchFamily="34" charset="0"/>
              </a:rPr>
              <a:t>Fourth level</a:t>
            </a:r>
          </a:p>
          <a:p>
            <a:pPr lvl="4"/>
            <a:r>
              <a:rPr lang="en-US" altLang="en-US">
                <a:sym typeface="Helvetica" panose="020B0604020202020204" pitchFamily="34" charset="0"/>
              </a:rPr>
              <a:t>Fifth level</a:t>
            </a:r>
          </a:p>
        </p:txBody>
      </p:sp>
      <p:sp>
        <p:nvSpPr>
          <p:cNvPr id="2" name="Rectangle 3">
            <a:extLst>
              <a:ext uri="{FF2B5EF4-FFF2-40B4-BE49-F238E27FC236}">
                <a16:creationId xmlns:a16="http://schemas.microsoft.com/office/drawing/2014/main" id="{7CF255CF-8F6C-7967-8982-8B4DFF7133DB}"/>
              </a:ext>
            </a:extLst>
          </p:cNvPr>
          <p:cNvSpPr>
            <a:spLocks noGrp="1"/>
          </p:cNvSpPr>
          <p:nvPr>
            <p:ph type="sldNum" sz="quarter" idx="2"/>
          </p:nvPr>
        </p:nvSpPr>
        <p:spPr bwMode="auto">
          <a:xfrm>
            <a:off x="6553200" y="6403975"/>
            <a:ext cx="2133600" cy="268288"/>
          </a:xfrm>
          <a:prstGeom prst="rect">
            <a:avLst/>
          </a:prstGeom>
          <a:noFill/>
          <a:ln w="12700" cap="flat" cmpd="sng">
            <a:noFill/>
            <a:prstDash val="solid"/>
            <a:miter lim="0"/>
            <a:headEnd/>
            <a:tailEnd/>
          </a:ln>
          <a:effectLst/>
        </p:spPr>
        <p:txBody>
          <a:bodyPr vert="horz" wrap="square" lIns="45719" tIns="45719" rIns="45719" bIns="45719" numCol="1" anchor="ctr" anchorCtr="0" compatLnSpc="1">
            <a:prstTxWarp prst="textNoShape">
              <a:avLst/>
            </a:prstTxWarp>
          </a:bodyPr>
          <a:lstStyle>
            <a:lvl1pPr algn="r" eaLnBrk="1">
              <a:defRPr>
                <a:cs typeface="Calibri" panose="020F0502020204030204" pitchFamily="34" charset="0"/>
              </a:defRPr>
            </a:lvl1pPr>
          </a:lstStyle>
          <a:p>
            <a:pPr>
              <a:defRPr/>
            </a:pPr>
            <a:fld id="{EAFCD05B-7B62-4220-B0A6-7888A261C94F}" type="slidenum">
              <a:rPr lang="en-US" altLang="en-US"/>
              <a:pPr>
                <a:defRPr/>
              </a:pPr>
              <a:t>‹#›</a:t>
            </a:fld>
            <a:endParaRPr lang="en-US" altLang="en-US" sz="1200">
              <a:solidFill>
                <a:srgbClr val="888888"/>
              </a:solidFill>
            </a:endParaRP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a:solidFill>
            <a:srgbClr val="000000"/>
          </a:solidFill>
          <a:latin typeface="+mn-lt"/>
          <a:ea typeface="+mn-ea"/>
          <a:cs typeface="+mn-cs"/>
          <a:sym typeface="Helvetica" panose="020B0604020202020204" pitchFamily="34"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F60D8325-D630-E4D9-13D8-2BFC6F63BAF4}"/>
              </a:ext>
            </a:extLst>
          </p:cNvPr>
          <p:cNvSpPr txBox="1">
            <a:spLocks noChangeArrowheads="1"/>
          </p:cNvSpPr>
          <p:nvPr/>
        </p:nvSpPr>
        <p:spPr bwMode="auto">
          <a:xfrm>
            <a:off x="304800" y="609600"/>
            <a:ext cx="4114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nSpc>
                <a:spcPct val="90000"/>
              </a:lnSpc>
              <a:spcAft>
                <a:spcPts val="600"/>
              </a:spcAft>
            </a:pPr>
            <a:r>
              <a:rPr lang="en-US" altLang="en-US" sz="2800">
                <a:solidFill>
                  <a:schemeClr val="bg1"/>
                </a:solidFill>
                <a:latin typeface="Arial Black" panose="020B0A04020102020204" pitchFamily="34" charset="0"/>
                <a:cs typeface="Arial" panose="020B0604020202020204" pitchFamily="34" charset="0"/>
              </a:rPr>
              <a:t>STRATEGIES FOR TEACHING CINEMA LITERACY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881BF6-C5A5-E348-9980-3FBF39920B5B}"/>
              </a:ext>
            </a:extLst>
          </p:cNvPr>
          <p:cNvSpPr txBox="1"/>
          <p:nvPr/>
        </p:nvSpPr>
        <p:spPr>
          <a:xfrm>
            <a:off x="554038" y="1752600"/>
            <a:ext cx="8001000" cy="4740275"/>
          </a:xfrm>
          <a:prstGeom prst="rect">
            <a:avLst/>
          </a:prstGeom>
          <a:solidFill>
            <a:schemeClr val="bg1">
              <a:lumMod val="85000"/>
            </a:schemeClr>
          </a:solidFill>
          <a:ln w="19050">
            <a:solidFill>
              <a:srgbClr val="FF0000"/>
            </a:solidFill>
          </a:ln>
        </p:spPr>
        <p:txBody>
          <a:bodyPr>
            <a:spAutoFit/>
          </a:bodyPr>
          <a:lstStyle/>
          <a:p>
            <a:pPr algn="ctr">
              <a:defRPr/>
            </a:pPr>
            <a:endParaRPr lang="en-US" sz="1200" b="1" dirty="0">
              <a:solidFill>
                <a:srgbClr val="002060"/>
              </a:solidFill>
              <a:latin typeface="Arial" panose="020B0604020202020204" pitchFamily="34" charset="0"/>
              <a:cs typeface="Arial" panose="020B0604020202020204" pitchFamily="34" charset="0"/>
            </a:endParaRPr>
          </a:p>
          <a:p>
            <a:pPr algn="ctr">
              <a:defRPr/>
            </a:pPr>
            <a:r>
              <a:rPr lang="en-US" sz="2400" b="1" dirty="0">
                <a:solidFill>
                  <a:srgbClr val="002060"/>
                </a:solidFill>
                <a:latin typeface="Aptos" panose="020B0004020202020204" pitchFamily="34" charset="0"/>
                <a:cs typeface="Arial" panose="020B0604020202020204" pitchFamily="34" charset="0"/>
              </a:rPr>
              <a:t>Ears and Eyes</a:t>
            </a:r>
          </a:p>
          <a:p>
            <a:pPr algn="ctr">
              <a:defRPr/>
            </a:pPr>
            <a:endParaRPr lang="en-US" sz="1000" b="1" dirty="0">
              <a:solidFill>
                <a:srgbClr val="0070C0"/>
              </a:solidFill>
              <a:latin typeface="Arial" panose="020B06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Eyes Only</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Screen the selected film segment without the soundtrack. </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ASK: What did you see?  </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Allow time for students to record and share their observations about the images, actions, and/or emotions conveyed. </a:t>
            </a:r>
          </a:p>
          <a:p>
            <a:pPr marL="285750" indent="-285750" algn="ctr">
              <a:buFont typeface="Wingdings" panose="05000000000000000000" pitchFamily="2" charset="2"/>
              <a:buChar char="q"/>
              <a:defRPr/>
            </a:pPr>
            <a:endParaRPr lang="en-US" sz="1000" b="1" dirty="0">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Ears Only</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Re-screen the same film segment </a:t>
            </a:r>
            <a:r>
              <a:rPr lang="en-US" sz="1600">
                <a:latin typeface="Aptos" panose="020B0004020202020204" pitchFamily="34" charset="0"/>
                <a:cs typeface="Arial" panose="020B0604020202020204" pitchFamily="34" charset="0"/>
              </a:rPr>
              <a:t>without images, just </a:t>
            </a:r>
            <a:r>
              <a:rPr lang="en-US" sz="1600" dirty="0">
                <a:latin typeface="Aptos" panose="020B0004020202020204" pitchFamily="34" charset="0"/>
                <a:cs typeface="Arial" panose="020B0604020202020204" pitchFamily="34" charset="0"/>
              </a:rPr>
              <a:t>the soundtrack. </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ASK: What did you hear? </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Again, allow time for students to record everything they heard—sound effects,  dialogue, and music. Prompt discussion about the volume and tone of the sounds.</a:t>
            </a:r>
          </a:p>
          <a:p>
            <a:pPr algn="ctr">
              <a:defRPr/>
            </a:pPr>
            <a:endParaRPr lang="en-US" sz="1600" dirty="0">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Eyes &amp; Ears</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Screen the film segment a third time, with both soundtrack and images. </a:t>
            </a:r>
          </a:p>
          <a:p>
            <a:pPr marL="515938" indent="-285750">
              <a:buFont typeface="Wingdings" panose="05000000000000000000" pitchFamily="2" charset="2"/>
              <a:buChar char="§"/>
              <a:defRPr/>
            </a:pPr>
            <a:r>
              <a:rPr lang="en-US" sz="1600" dirty="0">
                <a:latin typeface="Aptos" panose="020B0004020202020204" pitchFamily="34" charset="0"/>
                <a:cs typeface="Arial" panose="020B0604020202020204" pitchFamily="34" charset="0"/>
              </a:rPr>
              <a:t>ASK: How do the visual and sound design work together to create meaning?</a:t>
            </a:r>
          </a:p>
          <a:p>
            <a:pPr marL="230188">
              <a:defRPr/>
            </a:pPr>
            <a:endParaRPr lang="en-US" sz="1600" dirty="0">
              <a:latin typeface="Aptos" panose="020B0004020202020204" pitchFamily="34" charset="0"/>
              <a:cs typeface="Arial" panose="020B0604020202020204" pitchFamily="34" charset="0"/>
            </a:endParaRPr>
          </a:p>
        </p:txBody>
      </p:sp>
      <p:sp>
        <p:nvSpPr>
          <p:cNvPr id="3075" name="TextBox 8">
            <a:extLst>
              <a:ext uri="{FF2B5EF4-FFF2-40B4-BE49-F238E27FC236}">
                <a16:creationId xmlns:a16="http://schemas.microsoft.com/office/drawing/2014/main" id="{75DB14AD-067E-1872-5FA4-04AD626B93DF}"/>
              </a:ext>
            </a:extLst>
          </p:cNvPr>
          <p:cNvSpPr txBox="1">
            <a:spLocks noChangeArrowheads="1"/>
          </p:cNvSpPr>
          <p:nvPr/>
        </p:nvSpPr>
        <p:spPr bwMode="auto">
          <a:xfrm>
            <a:off x="609600" y="304800"/>
            <a:ext cx="7924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rgbClr val="002060"/>
                </a:solidFill>
                <a:latin typeface="Aptos" panose="020B0004020202020204" pitchFamily="34" charset="0"/>
              </a:rPr>
              <a:t>SCREENING ACTIVITY</a:t>
            </a:r>
          </a:p>
          <a:p>
            <a:endParaRPr lang="en-US" altLang="en-US" sz="1000">
              <a:solidFill>
                <a:srgbClr val="002060"/>
              </a:solidFill>
              <a:latin typeface="Aptos" panose="020B0004020202020204" pitchFamily="34" charset="0"/>
            </a:endParaRPr>
          </a:p>
          <a:p>
            <a:r>
              <a:rPr lang="en-US" altLang="en-US" sz="1600">
                <a:solidFill>
                  <a:schemeClr val="tx1"/>
                </a:solidFill>
                <a:latin typeface="Aptos" panose="020B0004020202020204" pitchFamily="34" charset="0"/>
              </a:rPr>
              <a:t>The soundtrack includes sound effects, dialogue, and musical score. While students’ focus is often primarily on dialogue, additional elements of sound design can influence how they perceive the characters and the situations</a:t>
            </a:r>
            <a:r>
              <a:rPr lang="en-US" altLang="en-US" sz="1600">
                <a:solidFill>
                  <a:srgbClr val="002060"/>
                </a:solidFill>
                <a:latin typeface="Aptos" panose="020B0004020202020204" pitchFamily="34" charset="0"/>
              </a:rPr>
              <a:t>. </a:t>
            </a:r>
            <a:endParaRPr lang="en-US" altLang="en-US" sz="1600" b="1">
              <a:solidFill>
                <a:srgbClr val="002060"/>
              </a:solidFill>
              <a:latin typeface="Aptos" panose="020B0004020202020204" pitchFamily="34" charset="0"/>
            </a:endParaRPr>
          </a:p>
          <a:p>
            <a:endParaRPr lang="en-US" altLang="en-US"/>
          </a:p>
        </p:txBody>
      </p:sp>
    </p:spTree>
    <p:extLst>
      <p:ext uri="{BB962C8B-B14F-4D97-AF65-F5344CB8AC3E}">
        <p14:creationId xmlns:p14="http://schemas.microsoft.com/office/powerpoint/2010/main" val="411132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51ADF-C092-D86C-5E32-7BA1E69BEA53}"/>
              </a:ext>
            </a:extLst>
          </p:cNvPr>
          <p:cNvSpPr txBox="1"/>
          <p:nvPr/>
        </p:nvSpPr>
        <p:spPr>
          <a:xfrm>
            <a:off x="914400" y="1447800"/>
            <a:ext cx="7239000" cy="4524375"/>
          </a:xfrm>
          <a:prstGeom prst="rect">
            <a:avLst/>
          </a:prstGeom>
          <a:solidFill>
            <a:schemeClr val="bg1">
              <a:lumMod val="95000"/>
              <a:alpha val="66667"/>
            </a:schemeClr>
          </a:solidFill>
          <a:ln w="19050">
            <a:solidFill>
              <a:srgbClr val="FF0000"/>
            </a:solidFill>
          </a:ln>
        </p:spPr>
        <p:txBody>
          <a:bodyPr>
            <a:spAutoFit/>
          </a:bodyPr>
          <a:lstStyle/>
          <a:p>
            <a:pPr marL="515938" indent="-285750">
              <a:buFont typeface="Wingdings" panose="05000000000000000000" pitchFamily="2" charset="2"/>
              <a:buChar char="q"/>
              <a:defRPr/>
            </a:pPr>
            <a:endParaRPr lang="en-US" b="1" dirty="0">
              <a:latin typeface="Aptos" panose="020B0004020202020204" pitchFamily="34" charset="0"/>
            </a:endParaRPr>
          </a:p>
          <a:p>
            <a:pPr marL="515938" indent="-285750">
              <a:buFont typeface="Wingdings" panose="05000000000000000000" pitchFamily="2" charset="2"/>
              <a:buChar char="§"/>
              <a:defRPr/>
            </a:pPr>
            <a:r>
              <a:rPr lang="en-US" dirty="0">
                <a:latin typeface="Aptos" panose="020B0004020202020204" pitchFamily="34" charset="0"/>
              </a:rPr>
              <a:t>Mise-</a:t>
            </a:r>
            <a:r>
              <a:rPr lang="en-US" dirty="0" err="1">
                <a:latin typeface="Aptos" panose="020B0004020202020204" pitchFamily="34" charset="0"/>
              </a:rPr>
              <a:t>en</a:t>
            </a:r>
            <a:r>
              <a:rPr lang="en-US" dirty="0">
                <a:latin typeface="Aptos" panose="020B0004020202020204" pitchFamily="34" charset="0"/>
              </a:rPr>
              <a:t>-</a:t>
            </a:r>
            <a:r>
              <a:rPr lang="en-US" dirty="0" err="1">
                <a:latin typeface="Aptos" panose="020B0004020202020204" pitchFamily="34" charset="0"/>
              </a:rPr>
              <a:t>S</a:t>
            </a:r>
            <a:r>
              <a:rPr lang="en-US" dirty="0" err="1">
                <a:solidFill>
                  <a:schemeClr val="tx1"/>
                </a:solidFill>
                <a:latin typeface="Aptos" panose="020B0004020202020204" pitchFamily="34" charset="0"/>
              </a:rPr>
              <a:t>cène</a:t>
            </a:r>
            <a:r>
              <a:rPr lang="en-US" dirty="0">
                <a:solidFill>
                  <a:schemeClr val="bg1"/>
                </a:solidFill>
                <a:latin typeface="Aptos" panose="020B0004020202020204" pitchFamily="34" charset="0"/>
              </a:rPr>
              <a:t> </a:t>
            </a:r>
            <a:r>
              <a:rPr lang="en-US" dirty="0">
                <a:latin typeface="Aptos" panose="020B0004020202020204" pitchFamily="34" charset="0"/>
              </a:rPr>
              <a:t>is a type of analysis in which the student identifies elements of composition in a single scene, explaining how all the elements work together to communicate mood and meaning.</a:t>
            </a:r>
          </a:p>
          <a:p>
            <a:pPr marL="515938" indent="-285750">
              <a:buFont typeface="Wingdings" panose="05000000000000000000" pitchFamily="2" charset="2"/>
              <a:buChar char="§"/>
              <a:defRPr/>
            </a:pPr>
            <a:endParaRPr lang="en-US" dirty="0">
              <a:latin typeface="Aptos" panose="020B0004020202020204" pitchFamily="34" charset="0"/>
            </a:endParaRPr>
          </a:p>
          <a:p>
            <a:pPr marL="515938" indent="-285750">
              <a:buFont typeface="Wingdings" panose="05000000000000000000" pitchFamily="2" charset="2"/>
              <a:buChar char="§"/>
              <a:defRPr/>
            </a:pPr>
            <a:r>
              <a:rPr lang="en-US" dirty="0">
                <a:solidFill>
                  <a:schemeClr val="tx1"/>
                </a:solidFill>
                <a:latin typeface="Aptos" panose="020B0004020202020204" pitchFamily="34" charset="0"/>
              </a:rPr>
              <a:t>Because Mise-</a:t>
            </a:r>
            <a:r>
              <a:rPr lang="en-US" dirty="0" err="1">
                <a:solidFill>
                  <a:schemeClr val="tx1"/>
                </a:solidFill>
                <a:latin typeface="Aptos" panose="020B0004020202020204" pitchFamily="34" charset="0"/>
              </a:rPr>
              <a:t>en</a:t>
            </a:r>
            <a:r>
              <a:rPr lang="en-US" dirty="0">
                <a:solidFill>
                  <a:schemeClr val="tx1"/>
                </a:solidFill>
                <a:latin typeface="Aptos" panose="020B0004020202020204" pitchFamily="34" charset="0"/>
              </a:rPr>
              <a:t>-</a:t>
            </a:r>
            <a:r>
              <a:rPr lang="en-US" dirty="0" err="1">
                <a:solidFill>
                  <a:schemeClr val="tx1"/>
                </a:solidFill>
                <a:latin typeface="Aptos" panose="020B0004020202020204" pitchFamily="34" charset="0"/>
              </a:rPr>
              <a:t>Scène</a:t>
            </a:r>
            <a:r>
              <a:rPr lang="en-US" dirty="0">
                <a:solidFill>
                  <a:schemeClr val="tx1"/>
                </a:solidFill>
                <a:latin typeface="Aptos" panose="020B0004020202020204" pitchFamily="34" charset="0"/>
              </a:rPr>
              <a:t> requires students to read various cinematic elements—pulling away layers of meaning in the scene—this activity is good for team or group work.</a:t>
            </a:r>
          </a:p>
          <a:p>
            <a:pPr marL="515938" indent="-285750">
              <a:buFont typeface="Wingdings" panose="05000000000000000000" pitchFamily="2" charset="2"/>
              <a:buChar char="§"/>
              <a:defRPr/>
            </a:pPr>
            <a:endParaRPr lang="en-US" dirty="0">
              <a:solidFill>
                <a:schemeClr val="tx1"/>
              </a:solidFill>
              <a:latin typeface="Aptos" panose="020B0004020202020204" pitchFamily="34" charset="0"/>
            </a:endParaRPr>
          </a:p>
          <a:p>
            <a:pPr marL="515938" indent="-285750">
              <a:buFont typeface="Wingdings" panose="05000000000000000000" pitchFamily="2" charset="2"/>
              <a:buChar char="§"/>
              <a:defRPr/>
            </a:pPr>
            <a:r>
              <a:rPr lang="en-US" dirty="0">
                <a:solidFill>
                  <a:schemeClr val="tx1"/>
                </a:solidFill>
                <a:latin typeface="Aptos" panose="020B0004020202020204" pitchFamily="34" charset="0"/>
              </a:rPr>
              <a:t>When writing a Mise-</a:t>
            </a:r>
            <a:r>
              <a:rPr lang="en-US" dirty="0" err="1">
                <a:solidFill>
                  <a:schemeClr val="tx1"/>
                </a:solidFill>
                <a:latin typeface="Aptos" panose="020B0004020202020204" pitchFamily="34" charset="0"/>
              </a:rPr>
              <a:t>en</a:t>
            </a:r>
            <a:r>
              <a:rPr lang="en-US" dirty="0">
                <a:solidFill>
                  <a:schemeClr val="tx1"/>
                </a:solidFill>
                <a:latin typeface="Aptos" panose="020B0004020202020204" pitchFamily="34" charset="0"/>
              </a:rPr>
              <a:t>-</a:t>
            </a:r>
            <a:r>
              <a:rPr lang="en-US" dirty="0" err="1">
                <a:solidFill>
                  <a:schemeClr val="tx1"/>
                </a:solidFill>
                <a:latin typeface="Aptos" panose="020B0004020202020204" pitchFamily="34" charset="0"/>
              </a:rPr>
              <a:t>Scène</a:t>
            </a:r>
            <a:r>
              <a:rPr lang="en-US" dirty="0">
                <a:solidFill>
                  <a:schemeClr val="tx1"/>
                </a:solidFill>
                <a:latin typeface="Aptos" panose="020B0004020202020204" pitchFamily="34" charset="0"/>
              </a:rPr>
              <a:t> analysis, students apply their knowledge of film language terminology. Their focus is on the use of cinematic devices. This includes, but is not limited to: </a:t>
            </a:r>
            <a:r>
              <a:rPr lang="en-US" dirty="0"/>
              <a:t> cinematography, production design, editing, and soundtrack.</a:t>
            </a:r>
            <a:endParaRPr lang="en-US" dirty="0">
              <a:solidFill>
                <a:schemeClr val="tx1"/>
              </a:solidFill>
              <a:latin typeface="Aptos" panose="020B0004020202020204" pitchFamily="34" charset="0"/>
            </a:endParaRPr>
          </a:p>
          <a:p>
            <a:pPr algn="ctr">
              <a:defRPr/>
            </a:pPr>
            <a:endParaRPr lang="en-US" b="1" dirty="0">
              <a:latin typeface="Aptos" panose="020B0004020202020204" pitchFamily="34" charset="0"/>
            </a:endParaRPr>
          </a:p>
          <a:p>
            <a:pPr algn="ctr">
              <a:defRPr/>
            </a:pPr>
            <a:endParaRPr lang="en-US" sz="1200" b="1" dirty="0">
              <a:solidFill>
                <a:srgbClr val="003399"/>
              </a:solidFill>
              <a:latin typeface="Aptos" panose="020B0004020202020204" pitchFamily="34" charset="0"/>
              <a:cs typeface="Arial" panose="020B0604020202020204" pitchFamily="34" charset="0"/>
            </a:endParaRPr>
          </a:p>
          <a:p>
            <a:pPr algn="ctr">
              <a:defRPr/>
            </a:pPr>
            <a:endParaRPr lang="en-US" sz="2400" b="1" dirty="0">
              <a:solidFill>
                <a:srgbClr val="003399"/>
              </a:solidFill>
              <a:latin typeface="Aptos" panose="020B0004020202020204" pitchFamily="34" charset="0"/>
              <a:cs typeface="Arial" panose="020B0604020202020204" pitchFamily="34" charset="0"/>
            </a:endParaRPr>
          </a:p>
        </p:txBody>
      </p:sp>
      <p:sp>
        <p:nvSpPr>
          <p:cNvPr id="13315" name="TextBox 3">
            <a:extLst>
              <a:ext uri="{FF2B5EF4-FFF2-40B4-BE49-F238E27FC236}">
                <a16:creationId xmlns:a16="http://schemas.microsoft.com/office/drawing/2014/main" id="{12BF02A1-1052-57E3-6569-72F61E5D0AD8}"/>
              </a:ext>
            </a:extLst>
          </p:cNvPr>
          <p:cNvSpPr txBox="1">
            <a:spLocks noChangeArrowheads="1"/>
          </p:cNvSpPr>
          <p:nvPr/>
        </p:nvSpPr>
        <p:spPr bwMode="auto">
          <a:xfrm>
            <a:off x="2057400" y="457200"/>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solidFill>
                  <a:schemeClr val="tx1"/>
                </a:solidFill>
                <a:latin typeface="Aptos" panose="020B0004020202020204" pitchFamily="34" charset="0"/>
              </a:rPr>
              <a:t>What Is Mise-en-Scène?</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C67FE643-B232-59AF-4378-87D9EB4161DF}"/>
              </a:ext>
            </a:extLst>
          </p:cNvPr>
          <p:cNvSpPr txBox="1">
            <a:spLocks noChangeArrowheads="1"/>
          </p:cNvSpPr>
          <p:nvPr/>
        </p:nvSpPr>
        <p:spPr bwMode="auto">
          <a:xfrm>
            <a:off x="801688" y="263525"/>
            <a:ext cx="754221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rgbClr val="002060"/>
                </a:solidFill>
                <a:latin typeface="Aptos" panose="020B0004020202020204" pitchFamily="34" charset="0"/>
              </a:rPr>
              <a:t>SCREENING ACTIVITY</a:t>
            </a:r>
          </a:p>
          <a:p>
            <a:pPr algn="ctr"/>
            <a:endParaRPr lang="en-US" altLang="en-US" sz="1400">
              <a:solidFill>
                <a:srgbClr val="002060"/>
              </a:solidFill>
              <a:latin typeface="Aptos" panose="020B0004020202020204" pitchFamily="34" charset="0"/>
            </a:endParaRPr>
          </a:p>
          <a:p>
            <a:r>
              <a:rPr lang="en-US" altLang="en-US" sz="1600">
                <a:solidFill>
                  <a:schemeClr val="tx1"/>
                </a:solidFill>
                <a:latin typeface="Aptos" panose="020B0004020202020204" pitchFamily="34" charset="0"/>
              </a:rPr>
              <a:t>Close reading of a movie often requires multiple screenings. During the first screening, students connect the dots between shots and scenes to understand        the narrative. A second screening allows them to observe more closely </a:t>
            </a:r>
            <a:r>
              <a:rPr lang="en-US" altLang="en-US" sz="1600" i="1">
                <a:solidFill>
                  <a:schemeClr val="tx1"/>
                </a:solidFill>
                <a:latin typeface="Aptos" panose="020B0004020202020204" pitchFamily="34" charset="0"/>
              </a:rPr>
              <a:t>how </a:t>
            </a:r>
            <a:r>
              <a:rPr lang="en-US" altLang="en-US" sz="1600">
                <a:solidFill>
                  <a:schemeClr val="tx1"/>
                </a:solidFill>
                <a:latin typeface="Aptos" panose="020B0004020202020204" pitchFamily="34" charset="0"/>
              </a:rPr>
              <a:t>the filmmakers tells the story cinematically.</a:t>
            </a:r>
            <a:endParaRPr lang="en-US" altLang="en-US" sz="1600" b="1">
              <a:solidFill>
                <a:schemeClr val="tx1"/>
              </a:solidFill>
              <a:latin typeface="Aptos" panose="020B0004020202020204" pitchFamily="34" charset="0"/>
            </a:endParaRPr>
          </a:p>
          <a:p>
            <a:endParaRPr lang="en-US" altLang="en-US"/>
          </a:p>
        </p:txBody>
      </p:sp>
      <p:sp>
        <p:nvSpPr>
          <p:cNvPr id="3" name="TextBox 2">
            <a:extLst>
              <a:ext uri="{FF2B5EF4-FFF2-40B4-BE49-F238E27FC236}">
                <a16:creationId xmlns:a16="http://schemas.microsoft.com/office/drawing/2014/main" id="{E1F6629E-8F3E-B010-F760-5283771C517C}"/>
              </a:ext>
            </a:extLst>
          </p:cNvPr>
          <p:cNvSpPr txBox="1"/>
          <p:nvPr/>
        </p:nvSpPr>
        <p:spPr>
          <a:xfrm>
            <a:off x="812800" y="2057400"/>
            <a:ext cx="7543800" cy="4432300"/>
          </a:xfrm>
          <a:prstGeom prst="rect">
            <a:avLst/>
          </a:prstGeom>
          <a:solidFill>
            <a:srgbClr val="CDCDCD">
              <a:alpha val="66667"/>
            </a:srgbClr>
          </a:solidFill>
          <a:ln w="19050">
            <a:solidFill>
              <a:srgbClr val="FF0000"/>
            </a:solidFill>
          </a:ln>
        </p:spPr>
        <p:txBody>
          <a:bodyPr>
            <a:spAutoFit/>
          </a:bodyPr>
          <a:lstStyle/>
          <a:p>
            <a:pPr algn="ctr">
              <a:defRPr/>
            </a:pPr>
            <a:r>
              <a:rPr lang="en-US" sz="2000" b="1" dirty="0">
                <a:latin typeface="Aptos" panose="020B0004020202020204" pitchFamily="34" charset="0"/>
              </a:rPr>
              <a:t>Mise-</a:t>
            </a:r>
            <a:r>
              <a:rPr lang="en-US" sz="2000" b="1" dirty="0" err="1">
                <a:latin typeface="Aptos" panose="020B0004020202020204" pitchFamily="34" charset="0"/>
              </a:rPr>
              <a:t>en</a:t>
            </a:r>
            <a:r>
              <a:rPr lang="en-US" sz="2000" b="1" dirty="0">
                <a:latin typeface="Aptos" panose="020B0004020202020204" pitchFamily="34" charset="0"/>
              </a:rPr>
              <a:t>-</a:t>
            </a:r>
            <a:r>
              <a:rPr lang="en-US" sz="2000" b="1" dirty="0" err="1">
                <a:latin typeface="Aptos" panose="020B0004020202020204" pitchFamily="34" charset="0"/>
              </a:rPr>
              <a:t>S</a:t>
            </a:r>
            <a:r>
              <a:rPr lang="en-US" sz="2000" b="1" dirty="0" err="1">
                <a:solidFill>
                  <a:schemeClr val="tx1"/>
                </a:solidFill>
                <a:latin typeface="Aptos" panose="020B0004020202020204" pitchFamily="34" charset="0"/>
              </a:rPr>
              <a:t>cène</a:t>
            </a:r>
            <a:endParaRPr lang="en-US" sz="2000" b="1" dirty="0">
              <a:solidFill>
                <a:srgbClr val="002060"/>
              </a:solidFill>
              <a:latin typeface="Aptos" panose="020B0004020202020204" pitchFamily="34" charset="0"/>
              <a:cs typeface="Arial" panose="020B0604020202020204" pitchFamily="34" charset="0"/>
            </a:endParaRPr>
          </a:p>
          <a:p>
            <a:pPr algn="ctr">
              <a:defRPr/>
            </a:pPr>
            <a:r>
              <a:rPr lang="en-US" sz="1400" b="1" dirty="0">
                <a:solidFill>
                  <a:srgbClr val="0070C0"/>
                </a:solidFill>
                <a:latin typeface="Aptos" panose="020B0004020202020204" pitchFamily="34" charset="0"/>
                <a:cs typeface="Arial" panose="020B0604020202020204" pitchFamily="34" charset="0"/>
              </a:rPr>
              <a:t> </a:t>
            </a:r>
          </a:p>
          <a:p>
            <a:pPr algn="ctr">
              <a:defRPr/>
            </a:pPr>
            <a:r>
              <a:rPr lang="en-US" b="1" dirty="0">
                <a:solidFill>
                  <a:srgbClr val="0070C0"/>
                </a:solidFill>
                <a:latin typeface="Aptos" panose="020B0004020202020204" pitchFamily="34" charset="0"/>
                <a:cs typeface="Arial" panose="020B0604020202020204" pitchFamily="34" charset="0"/>
              </a:rPr>
              <a:t>Watch and Record.</a:t>
            </a:r>
          </a:p>
          <a:p>
            <a:pPr marL="515938"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Screen the selected film segment. </a:t>
            </a:r>
          </a:p>
          <a:p>
            <a:pPr marL="515938" indent="-285750">
              <a:buFont typeface="Wingdings" panose="05000000000000000000" pitchFamily="2" charset="2"/>
              <a:buChar char="§"/>
              <a:tabLst>
                <a:tab pos="285750" algn="l"/>
              </a:tabLst>
              <a:defRPr/>
            </a:pPr>
            <a:r>
              <a:rPr lang="en-US" sz="1600" dirty="0">
                <a:solidFill>
                  <a:schemeClr val="tx1"/>
                </a:solidFill>
                <a:latin typeface="Aptos" panose="020B0004020202020204" pitchFamily="34" charset="0"/>
                <a:cs typeface="Arial" panose="020B0604020202020204" pitchFamily="34" charset="0"/>
              </a:rPr>
              <a:t>Re-screen the segment, allowing time afterwards for students to record their observations on the use of the following cinematic devices:</a:t>
            </a:r>
          </a:p>
          <a:p>
            <a:pPr algn="ctr">
              <a:defRPr/>
            </a:pPr>
            <a:endParaRPr lang="en-US" sz="1000" dirty="0"/>
          </a:p>
          <a:p>
            <a:pPr marL="914400">
              <a:defRPr/>
            </a:pPr>
            <a:r>
              <a:rPr lang="en-US" sz="1600" i="1" dirty="0">
                <a:latin typeface="Aptos" panose="020B0004020202020204" pitchFamily="34" charset="0"/>
              </a:rPr>
              <a:t>Camera Distances and Angles</a:t>
            </a:r>
          </a:p>
          <a:p>
            <a:pPr marL="914400">
              <a:defRPr/>
            </a:pPr>
            <a:r>
              <a:rPr lang="en-US" sz="1600" i="1" dirty="0">
                <a:latin typeface="Aptos" panose="020B0004020202020204" pitchFamily="34" charset="0"/>
              </a:rPr>
              <a:t>Lighting </a:t>
            </a:r>
          </a:p>
          <a:p>
            <a:pPr marL="914400">
              <a:defRPr/>
            </a:pPr>
            <a:r>
              <a:rPr lang="en-US" sz="1600" i="1" dirty="0">
                <a:latin typeface="Aptos" panose="020B0004020202020204" pitchFamily="34" charset="0"/>
              </a:rPr>
              <a:t>Camera Movement</a:t>
            </a:r>
          </a:p>
          <a:p>
            <a:pPr marL="914400">
              <a:defRPr/>
            </a:pPr>
            <a:r>
              <a:rPr lang="en-US" sz="1600" i="1" dirty="0">
                <a:latin typeface="Aptos" panose="020B0004020202020204" pitchFamily="34" charset="0"/>
              </a:rPr>
              <a:t>Soundtrack</a:t>
            </a:r>
          </a:p>
          <a:p>
            <a:pPr algn="ctr">
              <a:defRPr/>
            </a:pPr>
            <a:endParaRPr lang="en-US" sz="1000" dirty="0"/>
          </a:p>
          <a:p>
            <a:pPr algn="ctr">
              <a:defRPr/>
            </a:pPr>
            <a:r>
              <a:rPr lang="en-US" b="1" dirty="0">
                <a:solidFill>
                  <a:srgbClr val="0070C0"/>
                </a:solidFill>
                <a:latin typeface="Aptos" panose="020B0004020202020204" pitchFamily="34" charset="0"/>
                <a:cs typeface="Arial" panose="020B0604020202020204" pitchFamily="34" charset="0"/>
              </a:rPr>
              <a:t>Discuss.</a:t>
            </a:r>
          </a:p>
          <a:p>
            <a:pPr marL="515938"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ASK: What information is communicated explicitly? </a:t>
            </a:r>
          </a:p>
          <a:p>
            <a:pPr marL="515938"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ASK: What information is communicated implicitly?</a:t>
            </a:r>
          </a:p>
          <a:p>
            <a:pPr marL="515938"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ASK: What can you infer about the characters and/or the situations based        on the use of cinematic devices?</a:t>
            </a:r>
          </a:p>
          <a:p>
            <a:pPr marL="515938" indent="-285750">
              <a:buFont typeface="Wingdings" panose="05000000000000000000" pitchFamily="2" charset="2"/>
              <a:buChar char="§"/>
              <a:defRPr/>
            </a:pPr>
            <a:endParaRPr lang="en-US" sz="1600" dirty="0">
              <a:solidFill>
                <a:schemeClr val="tx1"/>
              </a:solidFill>
              <a:latin typeface="Aptos" panose="020B00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0B5A2DAC-53C8-1ACA-0B10-F364C001E9FD}"/>
              </a:ext>
            </a:extLst>
          </p:cNvPr>
          <p:cNvSpPr txBox="1">
            <a:spLocks noChangeArrowheads="1"/>
          </p:cNvSpPr>
          <p:nvPr/>
        </p:nvSpPr>
        <p:spPr bwMode="auto">
          <a:xfrm>
            <a:off x="2286000" y="358775"/>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chemeClr val="bg1"/>
                </a:solidFill>
                <a:latin typeface="Aptos" panose="020B0004020202020204" pitchFamily="34" charset="0"/>
              </a:rPr>
              <a:t>SCREENING ACTIVITY</a:t>
            </a:r>
          </a:p>
          <a:p>
            <a:endParaRPr lang="en-US" altLang="en-US"/>
          </a:p>
        </p:txBody>
      </p:sp>
      <p:sp>
        <p:nvSpPr>
          <p:cNvPr id="3" name="TextBox 2">
            <a:extLst>
              <a:ext uri="{FF2B5EF4-FFF2-40B4-BE49-F238E27FC236}">
                <a16:creationId xmlns:a16="http://schemas.microsoft.com/office/drawing/2014/main" id="{E1473938-CBB7-00B0-6177-46FCAD106442}"/>
              </a:ext>
            </a:extLst>
          </p:cNvPr>
          <p:cNvSpPr txBox="1"/>
          <p:nvPr/>
        </p:nvSpPr>
        <p:spPr>
          <a:xfrm>
            <a:off x="609600" y="1981200"/>
            <a:ext cx="8001000" cy="4524375"/>
          </a:xfrm>
          <a:prstGeom prst="rect">
            <a:avLst/>
          </a:prstGeom>
          <a:solidFill>
            <a:schemeClr val="tx2">
              <a:lumMod val="20000"/>
              <a:lumOff val="80000"/>
            </a:schemeClr>
          </a:solidFill>
          <a:ln w="19050">
            <a:solidFill>
              <a:srgbClr val="FF0000"/>
            </a:solidFill>
          </a:ln>
        </p:spPr>
        <p:txBody>
          <a:bodyPr>
            <a:spAutoFit/>
          </a:bodyPr>
          <a:lstStyle/>
          <a:p>
            <a:pPr algn="ctr">
              <a:defRPr/>
            </a:pPr>
            <a:endParaRPr lang="en-US" sz="1200" b="1" dirty="0">
              <a:solidFill>
                <a:srgbClr val="002060"/>
              </a:solidFill>
              <a:latin typeface="Arial" panose="020B0604020202020204" pitchFamily="34" charset="0"/>
              <a:cs typeface="Arial" panose="020B0604020202020204" pitchFamily="34" charset="0"/>
            </a:endParaRPr>
          </a:p>
          <a:p>
            <a:pPr algn="ctr">
              <a:defRPr/>
            </a:pPr>
            <a:r>
              <a:rPr lang="en-US" sz="2400" b="1" dirty="0">
                <a:solidFill>
                  <a:srgbClr val="002060"/>
                </a:solidFill>
                <a:latin typeface="Aptos" panose="020B0004020202020204" pitchFamily="34" charset="0"/>
                <a:cs typeface="Arial" panose="020B0604020202020204" pitchFamily="34" charset="0"/>
              </a:rPr>
              <a:t>Interpreting Depictions</a:t>
            </a:r>
          </a:p>
          <a:p>
            <a:pPr algn="ctr">
              <a:defRPr/>
            </a:pPr>
            <a:endParaRPr lang="en-US" sz="1000" dirty="0">
              <a:solidFill>
                <a:srgbClr val="002060"/>
              </a:solidFill>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Identify the Depiction</a:t>
            </a:r>
          </a:p>
          <a:p>
            <a:pPr marL="285750"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Screen the film segment. It may be necessary to screen the segment a second time  for students to observe and comment on the following cinematic techniques:</a:t>
            </a:r>
          </a:p>
          <a:p>
            <a:pPr marL="285750" indent="-285750">
              <a:buFont typeface="Wingdings" panose="05000000000000000000" pitchFamily="2" charset="2"/>
              <a:buChar char="q"/>
              <a:defRPr/>
            </a:pPr>
            <a:endParaRPr lang="en-US" sz="800" dirty="0">
              <a:solidFill>
                <a:schemeClr val="tx1"/>
              </a:solidFill>
              <a:latin typeface="Aptos" panose="020B0004020202020204" pitchFamily="34" charset="0"/>
              <a:cs typeface="Arial" panose="020B0604020202020204" pitchFamily="34" charset="0"/>
            </a:endParaRPr>
          </a:p>
          <a:p>
            <a:pPr marL="917575">
              <a:defRPr/>
            </a:pPr>
            <a:r>
              <a:rPr lang="en-US" sz="1600" i="1" dirty="0">
                <a:solidFill>
                  <a:schemeClr val="tx1"/>
                </a:solidFill>
                <a:latin typeface="Aptos" panose="020B0004020202020204" pitchFamily="34" charset="0"/>
                <a:cs typeface="Arial" panose="020B0604020202020204" pitchFamily="34" charset="0"/>
              </a:rPr>
              <a:t>Appearance</a:t>
            </a:r>
            <a:r>
              <a:rPr lang="en-US" sz="1600" dirty="0">
                <a:solidFill>
                  <a:schemeClr val="tx1"/>
                </a:solidFill>
                <a:latin typeface="Aptos" panose="020B0004020202020204" pitchFamily="34" charset="0"/>
                <a:cs typeface="Arial" panose="020B0604020202020204" pitchFamily="34" charset="0"/>
              </a:rPr>
              <a:t> —costuming, hairstyle, makeup;</a:t>
            </a:r>
          </a:p>
          <a:p>
            <a:pPr marL="917575">
              <a:defRPr/>
            </a:pPr>
            <a:r>
              <a:rPr lang="en-US" sz="1600" i="1" dirty="0">
                <a:solidFill>
                  <a:schemeClr val="tx1"/>
                </a:solidFill>
                <a:latin typeface="Aptos" panose="020B0004020202020204" pitchFamily="34" charset="0"/>
                <a:cs typeface="Arial" panose="020B0604020202020204" pitchFamily="34" charset="0"/>
              </a:rPr>
              <a:t>Acting</a:t>
            </a:r>
            <a:r>
              <a:rPr lang="en-US" sz="1600" dirty="0">
                <a:solidFill>
                  <a:schemeClr val="tx1"/>
                </a:solidFill>
                <a:latin typeface="Aptos" panose="020B0004020202020204" pitchFamily="34" charset="0"/>
                <a:cs typeface="Arial" panose="020B0604020202020204" pitchFamily="34" charset="0"/>
              </a:rPr>
              <a:t>—body language and expressions;</a:t>
            </a:r>
          </a:p>
          <a:p>
            <a:pPr marL="917575">
              <a:defRPr/>
            </a:pPr>
            <a:r>
              <a:rPr lang="en-US" sz="1600" i="1" dirty="0">
                <a:solidFill>
                  <a:schemeClr val="tx1"/>
                </a:solidFill>
                <a:latin typeface="Aptos" panose="020B0004020202020204" pitchFamily="34" charset="0"/>
                <a:cs typeface="Arial" panose="020B0604020202020204" pitchFamily="34" charset="0"/>
              </a:rPr>
              <a:t>Dialogue</a:t>
            </a:r>
            <a:r>
              <a:rPr lang="en-US" sz="1600" dirty="0">
                <a:solidFill>
                  <a:schemeClr val="tx1"/>
                </a:solidFill>
                <a:latin typeface="Aptos" panose="020B0004020202020204" pitchFamily="34" charset="0"/>
                <a:cs typeface="Arial" panose="020B0604020202020204" pitchFamily="34" charset="0"/>
              </a:rPr>
              <a:t>—what is spoken and how, as well as what is not spoken;</a:t>
            </a:r>
          </a:p>
          <a:p>
            <a:pPr marL="917575">
              <a:defRPr/>
            </a:pPr>
            <a:r>
              <a:rPr lang="en-US" sz="1600" i="1" dirty="0">
                <a:solidFill>
                  <a:schemeClr val="tx1"/>
                </a:solidFill>
                <a:latin typeface="Aptos" panose="020B0004020202020204" pitchFamily="34" charset="0"/>
                <a:cs typeface="Arial" panose="020B0604020202020204" pitchFamily="34" charset="0"/>
              </a:rPr>
              <a:t>Framing and composition</a:t>
            </a:r>
            <a:r>
              <a:rPr lang="en-US" sz="1600" dirty="0">
                <a:solidFill>
                  <a:schemeClr val="tx1"/>
                </a:solidFill>
                <a:latin typeface="Aptos" panose="020B0004020202020204" pitchFamily="34" charset="0"/>
                <a:cs typeface="Arial" panose="020B0604020202020204" pitchFamily="34" charset="0"/>
              </a:rPr>
              <a:t>—camera angles and distances, lighting.</a:t>
            </a:r>
          </a:p>
          <a:p>
            <a:pPr algn="ctr">
              <a:defRPr/>
            </a:pPr>
            <a:endParaRPr lang="en-US" sz="1200" b="1" dirty="0">
              <a:solidFill>
                <a:schemeClr val="tx1"/>
              </a:solidFill>
              <a:latin typeface="Arial" panose="020B06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Infer.</a:t>
            </a:r>
          </a:p>
          <a:p>
            <a:pPr marL="285750"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Prompt discussion on whether students feel the depiction is positive, negative, or neutral, based on the points above, encouraging them to explain their response.</a:t>
            </a:r>
          </a:p>
          <a:p>
            <a:pPr marL="285750" indent="-285750">
              <a:buFont typeface="Wingdings" panose="05000000000000000000" pitchFamily="2" charset="2"/>
              <a:buChar char="§"/>
              <a:defRPr/>
            </a:pPr>
            <a:endParaRPr lang="en-US" sz="1600" dirty="0">
              <a:solidFill>
                <a:schemeClr val="tx1"/>
              </a:solidFill>
              <a:latin typeface="Aptos" panose="020B0004020202020204" pitchFamily="34" charset="0"/>
              <a:cs typeface="Arial" panose="020B0604020202020204" pitchFamily="34" charset="0"/>
            </a:endParaRPr>
          </a:p>
          <a:p>
            <a:pPr marL="285750"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ASK: What do you believe was the filmmakers’ purpose in creating the depiction in       this way? What do the filmmakers want you to think or feel about this subject?</a:t>
            </a:r>
          </a:p>
          <a:p>
            <a:pPr marL="285750" indent="-285750">
              <a:buFont typeface="Wingdings" panose="05000000000000000000" pitchFamily="2" charset="2"/>
              <a:buChar char="§"/>
              <a:defRPr/>
            </a:pPr>
            <a:endParaRPr lang="en-US" sz="1000" dirty="0">
              <a:solidFill>
                <a:schemeClr val="tx1"/>
              </a:solidFill>
              <a:latin typeface="Arial" panose="020B0604020202020204" pitchFamily="34" charset="0"/>
              <a:cs typeface="Arial" panose="020B0604020202020204" pitchFamily="34" charset="0"/>
            </a:endParaRPr>
          </a:p>
        </p:txBody>
      </p:sp>
      <p:sp>
        <p:nvSpPr>
          <p:cNvPr id="15364" name="TextBox 7">
            <a:extLst>
              <a:ext uri="{FF2B5EF4-FFF2-40B4-BE49-F238E27FC236}">
                <a16:creationId xmlns:a16="http://schemas.microsoft.com/office/drawing/2014/main" id="{F8F83E27-B881-3599-D490-9BFC88A2533B}"/>
              </a:ext>
            </a:extLst>
          </p:cNvPr>
          <p:cNvSpPr txBox="1">
            <a:spLocks noChangeArrowheads="1"/>
          </p:cNvSpPr>
          <p:nvPr/>
        </p:nvSpPr>
        <p:spPr bwMode="auto">
          <a:xfrm>
            <a:off x="533400" y="304800"/>
            <a:ext cx="80391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rgbClr val="002060"/>
                </a:solidFill>
                <a:latin typeface="Aptos" panose="020B0004020202020204" pitchFamily="34" charset="0"/>
              </a:rPr>
              <a:t>     SCREENING ACTIVITY</a:t>
            </a:r>
          </a:p>
          <a:p>
            <a:pPr algn="ctr"/>
            <a:endParaRPr lang="en-US" altLang="en-US" sz="1400"/>
          </a:p>
          <a:p>
            <a:r>
              <a:rPr lang="en-US" altLang="en-US" sz="1600">
                <a:latin typeface="Aptos" panose="020B0004020202020204" pitchFamily="34" charset="0"/>
              </a:rPr>
              <a:t>All films are representations of social reality, at times mirroring and at other times distorting  society. Like all visual images, film depictions have connotations that can be positive, negative, or neutral. In this activity, </a:t>
            </a:r>
            <a:r>
              <a:rPr lang="en-US" altLang="en-US" sz="1600">
                <a:solidFill>
                  <a:schemeClr val="tx1"/>
                </a:solidFill>
                <a:latin typeface="Aptos" panose="020B0004020202020204" pitchFamily="34" charset="0"/>
                <a:cs typeface="Arial" panose="020B0604020202020204" pitchFamily="34" charset="0"/>
              </a:rPr>
              <a:t>students apply their knowledge of cinematic devices to interpret the connotation of a depiction. </a:t>
            </a:r>
            <a:endParaRPr lang="en-US" altLang="en-US" sz="1600">
              <a:solidFill>
                <a:srgbClr val="002060"/>
              </a:solidFill>
              <a:latin typeface="Aptos" panose="020B0004020202020204" pitchFamily="34" charset="0"/>
            </a:endParaRPr>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34D2416D-47C8-E068-60A2-3A72F4C94392}"/>
              </a:ext>
            </a:extLst>
          </p:cNvPr>
          <p:cNvSpPr txBox="1">
            <a:spLocks noChangeArrowheads="1"/>
          </p:cNvSpPr>
          <p:nvPr/>
        </p:nvSpPr>
        <p:spPr bwMode="auto">
          <a:xfrm>
            <a:off x="1143000" y="320675"/>
            <a:ext cx="6705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solidFill>
                  <a:schemeClr val="tx1"/>
                </a:solidFill>
                <a:latin typeface="Aptos" panose="020B0004020202020204" pitchFamily="34" charset="0"/>
              </a:rPr>
              <a:t>Historical and Cultural Contexts </a:t>
            </a:r>
          </a:p>
          <a:p>
            <a:endParaRPr lang="en-US" altLang="en-US"/>
          </a:p>
        </p:txBody>
      </p:sp>
      <p:sp>
        <p:nvSpPr>
          <p:cNvPr id="3" name="TextBox 2">
            <a:extLst>
              <a:ext uri="{FF2B5EF4-FFF2-40B4-BE49-F238E27FC236}">
                <a16:creationId xmlns:a16="http://schemas.microsoft.com/office/drawing/2014/main" id="{27092F17-B204-B038-1AA1-F76EECB73F5F}"/>
              </a:ext>
            </a:extLst>
          </p:cNvPr>
          <p:cNvSpPr txBox="1"/>
          <p:nvPr/>
        </p:nvSpPr>
        <p:spPr>
          <a:xfrm>
            <a:off x="457200" y="1143000"/>
            <a:ext cx="8077200" cy="2432050"/>
          </a:xfrm>
          <a:prstGeom prst="rect">
            <a:avLst/>
          </a:prstGeom>
          <a:noFill/>
          <a:ln w="19050">
            <a:noFill/>
          </a:ln>
        </p:spPr>
        <p:txBody>
          <a:bodyPr>
            <a:spAutoFit/>
          </a:bodyPr>
          <a:lstStyle/>
          <a:p>
            <a:pPr algn="ctr">
              <a:defRPr/>
            </a:pPr>
            <a:r>
              <a:rPr lang="en-US" sz="2400" b="1" dirty="0">
                <a:solidFill>
                  <a:srgbClr val="FF0000"/>
                </a:solidFill>
                <a:latin typeface="Aptos" panose="020B0004020202020204" pitchFamily="34" charset="0"/>
              </a:rPr>
              <a:t>Time &amp; Interpretations</a:t>
            </a:r>
          </a:p>
          <a:p>
            <a:pPr>
              <a:defRPr/>
            </a:pPr>
            <a:endParaRPr lang="en-US" sz="1600" dirty="0"/>
          </a:p>
          <a:p>
            <a:pPr marL="285750" indent="-285750">
              <a:buFont typeface="Wingdings" panose="05000000000000000000" pitchFamily="2" charset="2"/>
              <a:buChar char="§"/>
              <a:defRPr/>
            </a:pPr>
            <a:r>
              <a:rPr lang="en-US" sz="1600" dirty="0">
                <a:latin typeface="Aptos" panose="020B0004020202020204" pitchFamily="34" charset="0"/>
              </a:rPr>
              <a:t>When interpreting a film, students should be able to distinguish between past and present and to identify historical and cultural events relative to the film. </a:t>
            </a:r>
          </a:p>
          <a:p>
            <a:pPr marL="285750" indent="-285750">
              <a:buFont typeface="Wingdings" panose="05000000000000000000" pitchFamily="2" charset="2"/>
              <a:buChar char="§"/>
              <a:defRPr/>
            </a:pPr>
            <a:endParaRPr lang="en-US" sz="1600" dirty="0">
              <a:latin typeface="Aptos" panose="020B0004020202020204" pitchFamily="34" charset="0"/>
            </a:endParaRPr>
          </a:p>
          <a:p>
            <a:pPr marL="285750" indent="-285750">
              <a:buFont typeface="Wingdings" panose="05000000000000000000" pitchFamily="2" charset="2"/>
              <a:buChar char="§"/>
              <a:defRPr/>
            </a:pPr>
            <a:r>
              <a:rPr lang="en-US" sz="1600" dirty="0">
                <a:latin typeface="Aptos" panose="020B0004020202020204" pitchFamily="34" charset="0"/>
              </a:rPr>
              <a:t>The key question to ask is not what part of history did the filmmakers get right or wrong. Rather, encourage historical inquiry by having students investigate social issues that may have influenced not only the filmmakers but the audiences at the time the movie was made. </a:t>
            </a:r>
          </a:p>
        </p:txBody>
      </p:sp>
      <p:sp>
        <p:nvSpPr>
          <p:cNvPr id="16388" name="Arrow: Left-Right 3">
            <a:extLst>
              <a:ext uri="{FF2B5EF4-FFF2-40B4-BE49-F238E27FC236}">
                <a16:creationId xmlns:a16="http://schemas.microsoft.com/office/drawing/2014/main" id="{C17888D6-E59E-0E44-83FB-251AFA929C26}"/>
              </a:ext>
            </a:extLst>
          </p:cNvPr>
          <p:cNvSpPr>
            <a:spLocks noChangeArrowheads="1"/>
          </p:cNvSpPr>
          <p:nvPr/>
        </p:nvSpPr>
        <p:spPr bwMode="auto">
          <a:xfrm>
            <a:off x="3132138" y="3976688"/>
            <a:ext cx="2514600" cy="1009650"/>
          </a:xfrm>
          <a:prstGeom prst="leftRightArrow">
            <a:avLst>
              <a:gd name="adj1" fmla="val 50000"/>
              <a:gd name="adj2" fmla="val 49996"/>
            </a:avLst>
          </a:prstGeom>
          <a:solidFill>
            <a:srgbClr val="000000"/>
          </a:solidFill>
          <a:ln w="25400" algn="ctr">
            <a:solidFill>
              <a:srgbClr val="FF0000"/>
            </a:solidFill>
            <a:round/>
            <a:headEnd/>
            <a:tailEnd/>
          </a:ln>
          <a:effectLst>
            <a:outerShdw dist="23000" dir="5400000" algn="ctr" rotWithShape="0">
              <a:srgbClr val="000000">
                <a:alpha val="34998"/>
              </a:srgbClr>
            </a:outerShdw>
          </a:effectLst>
        </p:spPr>
        <p:txBody>
          <a:bodyPr lIns="45719" tIns="45719" rIns="45719" bIns="45719" anchor="ctr"/>
          <a:lstStyle>
            <a:lvl1pPr marL="4572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endParaRPr lang="en-US" altLang="en-US">
              <a:cs typeface="Calibri" panose="020F0502020204030204" pitchFamily="34" charset="0"/>
            </a:endParaRPr>
          </a:p>
        </p:txBody>
      </p:sp>
      <p:sp>
        <p:nvSpPr>
          <p:cNvPr id="16389" name="TextBox 4">
            <a:extLst>
              <a:ext uri="{FF2B5EF4-FFF2-40B4-BE49-F238E27FC236}">
                <a16:creationId xmlns:a16="http://schemas.microsoft.com/office/drawing/2014/main" id="{12888DC8-D651-CCC7-DC8B-8BCB1A50E82A}"/>
              </a:ext>
            </a:extLst>
          </p:cNvPr>
          <p:cNvSpPr txBox="1">
            <a:spLocks noChangeArrowheads="1"/>
          </p:cNvSpPr>
          <p:nvPr/>
        </p:nvSpPr>
        <p:spPr bwMode="auto">
          <a:xfrm>
            <a:off x="3352800" y="4202113"/>
            <a:ext cx="213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1400" b="1">
                <a:solidFill>
                  <a:schemeClr val="bg1"/>
                </a:solidFill>
                <a:latin typeface="Aptos" panose="020B0004020202020204" pitchFamily="34" charset="0"/>
              </a:rPr>
              <a:t>Historical period in which the film is set</a:t>
            </a:r>
          </a:p>
        </p:txBody>
      </p:sp>
      <p:sp>
        <p:nvSpPr>
          <p:cNvPr id="16390" name="Rectangle 5">
            <a:extLst>
              <a:ext uri="{FF2B5EF4-FFF2-40B4-BE49-F238E27FC236}">
                <a16:creationId xmlns:a16="http://schemas.microsoft.com/office/drawing/2014/main" id="{FC861C70-8CF9-A1AF-A97B-487C042DCACE}"/>
              </a:ext>
            </a:extLst>
          </p:cNvPr>
          <p:cNvSpPr>
            <a:spLocks noChangeArrowheads="1"/>
          </p:cNvSpPr>
          <p:nvPr/>
        </p:nvSpPr>
        <p:spPr bwMode="auto">
          <a:xfrm>
            <a:off x="811213" y="3976688"/>
            <a:ext cx="1981200" cy="857250"/>
          </a:xfrm>
          <a:prstGeom prst="rect">
            <a:avLst/>
          </a:prstGeom>
          <a:solidFill>
            <a:srgbClr val="FFFFFF"/>
          </a:solidFill>
          <a:ln w="25400" algn="ctr">
            <a:solidFill>
              <a:srgbClr val="FF0000"/>
            </a:solidFill>
            <a:round/>
            <a:headEnd/>
            <a:tailEnd/>
          </a:ln>
          <a:effectLst>
            <a:outerShdw dist="23000" dir="5400000" algn="ctr" rotWithShape="0">
              <a:srgbClr val="000000">
                <a:alpha val="34998"/>
              </a:srgbClr>
            </a:outerShdw>
          </a:effectLst>
        </p:spPr>
        <p:txBody>
          <a:bodyPr lIns="45719" tIns="45719" rIns="45719" bIns="45719" anchor="ctr"/>
          <a:lstStyle>
            <a:lvl1pPr marL="55563">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a:cs typeface="Calibri" panose="020F0502020204030204" pitchFamily="34" charset="0"/>
              </a:rPr>
              <a:t>Historical period in which the film is created</a:t>
            </a:r>
          </a:p>
        </p:txBody>
      </p:sp>
      <p:sp>
        <p:nvSpPr>
          <p:cNvPr id="16391" name="Rectangle 6">
            <a:extLst>
              <a:ext uri="{FF2B5EF4-FFF2-40B4-BE49-F238E27FC236}">
                <a16:creationId xmlns:a16="http://schemas.microsoft.com/office/drawing/2014/main" id="{DE8ED93C-655E-6435-E90A-92EBAEF04192}"/>
              </a:ext>
            </a:extLst>
          </p:cNvPr>
          <p:cNvSpPr>
            <a:spLocks noChangeArrowheads="1"/>
          </p:cNvSpPr>
          <p:nvPr/>
        </p:nvSpPr>
        <p:spPr bwMode="auto">
          <a:xfrm>
            <a:off x="6022975" y="4038600"/>
            <a:ext cx="1981200" cy="857250"/>
          </a:xfrm>
          <a:prstGeom prst="rect">
            <a:avLst/>
          </a:prstGeom>
          <a:solidFill>
            <a:srgbClr val="FFFFFF"/>
          </a:solidFill>
          <a:ln w="25400" algn="ctr">
            <a:solidFill>
              <a:srgbClr val="FF0000"/>
            </a:solidFill>
            <a:round/>
            <a:headEnd/>
            <a:tailEnd/>
          </a:ln>
          <a:effectLst>
            <a:outerShdw dist="23000" dir="5400000" algn="ctr" rotWithShape="0">
              <a:srgbClr val="000000">
                <a:alpha val="34998"/>
              </a:srgbClr>
            </a:outerShdw>
          </a:effectLst>
        </p:spPr>
        <p:txBody>
          <a:bodyPr lIns="45719" tIns="45719" rIns="45719" bIns="45719" anchor="ctr"/>
          <a:lstStyle>
            <a:lvl1pPr marL="55563">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a:cs typeface="Calibri" panose="020F0502020204030204" pitchFamily="34" charset="0"/>
              </a:rPr>
              <a:t>Historical period in which the film is seen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C8701CD4-756D-A89F-268C-365E8BD82456}"/>
              </a:ext>
            </a:extLst>
          </p:cNvPr>
          <p:cNvSpPr txBox="1">
            <a:spLocks noChangeArrowheads="1"/>
          </p:cNvSpPr>
          <p:nvPr/>
        </p:nvSpPr>
        <p:spPr bwMode="auto">
          <a:xfrm>
            <a:off x="2286000" y="358775"/>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chemeClr val="bg1"/>
                </a:solidFill>
                <a:latin typeface="Aptos" panose="020B0004020202020204" pitchFamily="34" charset="0"/>
              </a:rPr>
              <a:t>SCREENING ACTIVITY</a:t>
            </a:r>
          </a:p>
          <a:p>
            <a:endParaRPr lang="en-US" altLang="en-US"/>
          </a:p>
        </p:txBody>
      </p:sp>
      <p:sp>
        <p:nvSpPr>
          <p:cNvPr id="3" name="TextBox 2">
            <a:extLst>
              <a:ext uri="{FF2B5EF4-FFF2-40B4-BE49-F238E27FC236}">
                <a16:creationId xmlns:a16="http://schemas.microsoft.com/office/drawing/2014/main" id="{BD8D3142-12A1-9EB7-51D3-674B9C424A11}"/>
              </a:ext>
            </a:extLst>
          </p:cNvPr>
          <p:cNvSpPr txBox="1"/>
          <p:nvPr/>
        </p:nvSpPr>
        <p:spPr>
          <a:xfrm>
            <a:off x="708025" y="2057400"/>
            <a:ext cx="7772400" cy="4294188"/>
          </a:xfrm>
          <a:prstGeom prst="rect">
            <a:avLst/>
          </a:prstGeom>
          <a:solidFill>
            <a:schemeClr val="tx2">
              <a:lumMod val="20000"/>
              <a:lumOff val="80000"/>
            </a:schemeClr>
          </a:solidFill>
          <a:ln w="19050">
            <a:solidFill>
              <a:srgbClr val="FF0000"/>
            </a:solidFill>
          </a:ln>
        </p:spPr>
        <p:txBody>
          <a:bodyPr>
            <a:spAutoFit/>
          </a:bodyPr>
          <a:lstStyle/>
          <a:p>
            <a:pPr algn="ctr">
              <a:defRPr/>
            </a:pPr>
            <a:endParaRPr lang="en-US" sz="1200" b="1" dirty="0">
              <a:solidFill>
                <a:srgbClr val="002060"/>
              </a:solidFill>
              <a:latin typeface="Arial" panose="020B0604020202020204" pitchFamily="34" charset="0"/>
              <a:cs typeface="Arial" panose="020B0604020202020204" pitchFamily="34" charset="0"/>
            </a:endParaRPr>
          </a:p>
          <a:p>
            <a:pPr algn="ctr">
              <a:defRPr/>
            </a:pPr>
            <a:r>
              <a:rPr lang="en-US" sz="2400" b="1" dirty="0">
                <a:solidFill>
                  <a:srgbClr val="002060"/>
                </a:solidFill>
                <a:latin typeface="Aptos" panose="020B0004020202020204" pitchFamily="34" charset="0"/>
                <a:cs typeface="Arial" panose="020B0604020202020204" pitchFamily="34" charset="0"/>
              </a:rPr>
              <a:t>Time &amp; Interpretations </a:t>
            </a:r>
          </a:p>
          <a:p>
            <a:pPr algn="ctr">
              <a:defRPr/>
            </a:pPr>
            <a:endParaRPr lang="en-US" sz="900" dirty="0">
              <a:solidFill>
                <a:srgbClr val="002060"/>
              </a:solidFill>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Research.</a:t>
            </a:r>
          </a:p>
          <a:p>
            <a:pPr marL="285750"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Students identify historical events and people relative to the movie’s setting and/or period of production.</a:t>
            </a:r>
          </a:p>
          <a:p>
            <a:pPr marL="285750" indent="-285750">
              <a:buFont typeface="Wingdings" panose="05000000000000000000" pitchFamily="2" charset="2"/>
              <a:buChar char="q"/>
              <a:defRPr/>
            </a:pPr>
            <a:endParaRPr lang="en-US" sz="1000" dirty="0">
              <a:solidFill>
                <a:schemeClr val="tx1"/>
              </a:solidFill>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Infer.</a:t>
            </a:r>
          </a:p>
          <a:p>
            <a:pPr marL="285750" indent="-285750">
              <a:buFont typeface="Wingdings" panose="05000000000000000000" pitchFamily="2" charset="2"/>
              <a:buChar char="q"/>
              <a:defRPr/>
            </a:pPr>
            <a:endParaRPr lang="en-US" sz="1000" dirty="0">
              <a:solidFill>
                <a:schemeClr val="tx1"/>
              </a:solidFill>
              <a:latin typeface="Aptos" panose="020B0004020202020204" pitchFamily="34" charset="0"/>
              <a:cs typeface="Arial" panose="020B0604020202020204" pitchFamily="34" charset="0"/>
            </a:endParaRPr>
          </a:p>
          <a:p>
            <a:pPr marL="285750" indent="-285750">
              <a:buFont typeface="Wingdings" panose="05000000000000000000" pitchFamily="2" charset="2"/>
              <a:buChar char="§"/>
              <a:defRPr/>
            </a:pPr>
            <a:r>
              <a:rPr lang="en-US" sz="1600" dirty="0">
                <a:solidFill>
                  <a:schemeClr val="tx1"/>
                </a:solidFill>
                <a:latin typeface="Aptos" panose="020B0004020202020204" pitchFamily="34" charset="0"/>
                <a:cs typeface="Arial" panose="020B0604020202020204" pitchFamily="34" charset="0"/>
              </a:rPr>
              <a:t>Students analyze the movie’s overall themes and depictions to determine how, if        at all, the filmmakers were influenced by the historical/cultural events related to        the movie’s setting and/or period of production.</a:t>
            </a:r>
          </a:p>
          <a:p>
            <a:pPr marL="285750" indent="-285750">
              <a:buFont typeface="Wingdings" panose="05000000000000000000" pitchFamily="2" charset="2"/>
              <a:buChar char="q"/>
              <a:defRPr/>
            </a:pPr>
            <a:endParaRPr lang="en-US" sz="1000" b="1" dirty="0">
              <a:solidFill>
                <a:schemeClr val="tx1"/>
              </a:solidFill>
              <a:latin typeface="Aptos" panose="020B0004020202020204" pitchFamily="34" charset="0"/>
              <a:cs typeface="Arial" panose="020B0604020202020204" pitchFamily="34" charset="0"/>
            </a:endParaRPr>
          </a:p>
          <a:p>
            <a:pPr algn="ctr">
              <a:defRPr/>
            </a:pPr>
            <a:r>
              <a:rPr lang="en-US" b="1" dirty="0">
                <a:solidFill>
                  <a:srgbClr val="006BBB"/>
                </a:solidFill>
                <a:latin typeface="Aptos" panose="020B0004020202020204" pitchFamily="34" charset="0"/>
                <a:cs typeface="Arial" panose="020B0604020202020204" pitchFamily="34" charset="0"/>
              </a:rPr>
              <a:t>Present.</a:t>
            </a:r>
          </a:p>
          <a:p>
            <a:pPr>
              <a:defRPr/>
            </a:pPr>
            <a:endParaRPr lang="en-US" sz="1000" b="1" dirty="0">
              <a:solidFill>
                <a:schemeClr val="tx1"/>
              </a:solidFill>
              <a:latin typeface="Aptos" panose="020B0004020202020204" pitchFamily="34" charset="0"/>
              <a:cs typeface="Arial" panose="020B0604020202020204" pitchFamily="34" charset="0"/>
            </a:endParaRPr>
          </a:p>
          <a:p>
            <a:pPr marL="285750" indent="-285750">
              <a:buFont typeface="Wingdings" panose="05000000000000000000" pitchFamily="2" charset="2"/>
              <a:buChar char="§"/>
              <a:defRPr/>
            </a:pPr>
            <a:r>
              <a:rPr lang="en-US" sz="1600" dirty="0">
                <a:latin typeface="Aptos" panose="020B0004020202020204" pitchFamily="34" charset="0"/>
              </a:rPr>
              <a:t>Students argue the key historical and cultural events that influenced how the  filmmaker told the story. This includes, but is not limited to, production design and costuming and the actors' performances.</a:t>
            </a:r>
            <a:endParaRPr lang="en-US" sz="1600" dirty="0">
              <a:solidFill>
                <a:schemeClr val="tx1"/>
              </a:solidFill>
              <a:latin typeface="Aptos" panose="020B0004020202020204" pitchFamily="34" charset="0"/>
              <a:cs typeface="Arial" panose="020B0604020202020204" pitchFamily="34" charset="0"/>
            </a:endParaRPr>
          </a:p>
        </p:txBody>
      </p:sp>
      <p:sp>
        <p:nvSpPr>
          <p:cNvPr id="17412" name="TextBox 7">
            <a:extLst>
              <a:ext uri="{FF2B5EF4-FFF2-40B4-BE49-F238E27FC236}">
                <a16:creationId xmlns:a16="http://schemas.microsoft.com/office/drawing/2014/main" id="{023B2CF8-2C11-DBD4-3933-0DC3F537552D}"/>
              </a:ext>
            </a:extLst>
          </p:cNvPr>
          <p:cNvSpPr txBox="1">
            <a:spLocks noChangeArrowheads="1"/>
          </p:cNvSpPr>
          <p:nvPr/>
        </p:nvSpPr>
        <p:spPr bwMode="auto">
          <a:xfrm>
            <a:off x="685800" y="142875"/>
            <a:ext cx="7772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rgbClr val="002060"/>
                </a:solidFill>
                <a:latin typeface="Aptos" panose="020B0004020202020204" pitchFamily="34" charset="0"/>
              </a:rPr>
              <a:t>SCREENING ACTIVITY</a:t>
            </a:r>
          </a:p>
          <a:p>
            <a:pPr algn="ctr"/>
            <a:endParaRPr lang="en-US" altLang="en-US" sz="1400"/>
          </a:p>
          <a:p>
            <a:r>
              <a:rPr lang="en-US" altLang="en-US" sz="1600">
                <a:latin typeface="Aptos" panose="020B0004020202020204" pitchFamily="34" charset="0"/>
              </a:rPr>
              <a:t>Films are reflections of the cultural and historical periods in which they were made. Studying the period in which a film was made provides insight to social concerns that may have influenced the filmmakers. Audiences viewing a movie in the present day may have different values and sensitivities than audiences at the time the movie was made and first released in theaters. </a:t>
            </a:r>
            <a:endParaRPr lang="en-US" altLang="en-US" sz="1600">
              <a:solidFill>
                <a:srgbClr val="002060"/>
              </a:solidFill>
              <a:latin typeface="Aptos" panose="020B0004020202020204" pitchFamily="34" charset="0"/>
            </a:endParaRP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m reel canister stack">
            <a:extLst>
              <a:ext uri="{FF2B5EF4-FFF2-40B4-BE49-F238E27FC236}">
                <a16:creationId xmlns:a16="http://schemas.microsoft.com/office/drawing/2014/main" id="{44F7DD79-CF8E-A70D-0226-30BEFA073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69723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820589D-7091-61E0-7460-06D8C6F19826}"/>
              </a:ext>
            </a:extLst>
          </p:cNvPr>
          <p:cNvSpPr txBox="1"/>
          <p:nvPr/>
        </p:nvSpPr>
        <p:spPr>
          <a:xfrm>
            <a:off x="2514600" y="4724400"/>
            <a:ext cx="5715000" cy="1477963"/>
          </a:xfrm>
          <a:prstGeom prst="rect">
            <a:avLst/>
          </a:prstGeom>
          <a:noFill/>
        </p:spPr>
        <p:txBody>
          <a:bodyPr>
            <a:spAutoFit/>
          </a:bodyPr>
          <a:lstStyle/>
          <a:p>
            <a:pPr>
              <a:lnSpc>
                <a:spcPct val="150000"/>
              </a:lnSpc>
              <a:defRPr/>
            </a:pPr>
            <a:r>
              <a:rPr lang="en-US" sz="1600" i="1" dirty="0">
                <a:latin typeface="+mn-lt"/>
              </a:rPr>
              <a:t>The real question is not whether “Hollywood” movies should be used in the classroom but how and to what ends.</a:t>
            </a:r>
          </a:p>
          <a:p>
            <a:pPr algn="r">
              <a:defRPr/>
            </a:pPr>
            <a:endParaRPr lang="en-US" sz="1400" dirty="0"/>
          </a:p>
          <a:p>
            <a:pPr algn="r">
              <a:defRPr/>
            </a:pPr>
            <a:r>
              <a:rPr lang="en-US" sz="1400" dirty="0"/>
              <a:t>—</a:t>
            </a:r>
            <a:r>
              <a:rPr lang="en-US" sz="1400" i="1" dirty="0"/>
              <a:t>Teaching History with Film: </a:t>
            </a:r>
          </a:p>
          <a:p>
            <a:pPr algn="r">
              <a:defRPr/>
            </a:pPr>
            <a:r>
              <a:rPr lang="en-US" sz="1400" i="1" dirty="0"/>
              <a:t>Strategies for Secondary Social Studies</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D3AECC-99E3-0B54-696E-906F5C94E74C}"/>
              </a:ext>
            </a:extLst>
          </p:cNvPr>
          <p:cNvSpPr txBox="1"/>
          <p:nvPr/>
        </p:nvSpPr>
        <p:spPr>
          <a:xfrm>
            <a:off x="781050" y="1676400"/>
            <a:ext cx="7581900" cy="4554538"/>
          </a:xfrm>
          <a:prstGeom prst="rect">
            <a:avLst/>
          </a:prstGeom>
          <a:solidFill>
            <a:schemeClr val="bg1">
              <a:lumMod val="85000"/>
              <a:alpha val="66667"/>
            </a:schemeClr>
          </a:solidFill>
          <a:ln w="19050">
            <a:solidFill>
              <a:srgbClr val="FF0000"/>
            </a:solidFill>
          </a:ln>
        </p:spPr>
        <p:txBody>
          <a:bodyPr>
            <a:spAutoFit/>
          </a:bodyPr>
          <a:lstStyle/>
          <a:p>
            <a:pPr algn="ctr">
              <a:defRPr/>
            </a:pPr>
            <a:endParaRPr lang="en-US" sz="2000" b="1" dirty="0">
              <a:solidFill>
                <a:srgbClr val="002060"/>
              </a:solidFill>
              <a:latin typeface="Arial" panose="020B0604020202020204" pitchFamily="34" charset="0"/>
              <a:cs typeface="Arial" panose="020B0604020202020204" pitchFamily="34" charset="0"/>
            </a:endParaRPr>
          </a:p>
          <a:p>
            <a:pPr marL="230188">
              <a:defRPr/>
            </a:pPr>
            <a:r>
              <a:rPr lang="en-US" b="1" dirty="0">
                <a:latin typeface="Aptos" panose="020B0004020202020204" pitchFamily="34" charset="0"/>
              </a:rPr>
              <a:t>Objective: </a:t>
            </a:r>
            <a:r>
              <a:rPr lang="en-US" dirty="0">
                <a:latin typeface="Aptos" panose="020B0004020202020204" pitchFamily="34" charset="0"/>
              </a:rPr>
              <a:t>Students tap their existing knowledge of multiple disciplines          to interpret the movie.</a:t>
            </a:r>
          </a:p>
          <a:p>
            <a:pPr algn="ctr">
              <a:defRPr/>
            </a:pPr>
            <a:endParaRPr lang="en-US" b="1" dirty="0">
              <a:latin typeface="Aptos" panose="020B0004020202020204" pitchFamily="34" charset="0"/>
            </a:endParaRPr>
          </a:p>
          <a:p>
            <a:pPr marL="515937" indent="-285750">
              <a:buFont typeface="Wingdings" panose="05000000000000000000" pitchFamily="2" charset="2"/>
              <a:buChar char="§"/>
              <a:defRPr/>
            </a:pPr>
            <a:r>
              <a:rPr lang="en-US" dirty="0">
                <a:latin typeface="Aptos" panose="020B0004020202020204" pitchFamily="34" charset="0"/>
              </a:rPr>
              <a:t>Narrative focus moves beyond decoding the story to thinking critically about </a:t>
            </a:r>
            <a:r>
              <a:rPr lang="en-US" i="1" dirty="0">
                <a:latin typeface="Aptos" panose="020B0004020202020204" pitchFamily="34" charset="0"/>
              </a:rPr>
              <a:t>how </a:t>
            </a:r>
            <a:r>
              <a:rPr lang="en-US" dirty="0">
                <a:latin typeface="Aptos" panose="020B0004020202020204" pitchFamily="34" charset="0"/>
              </a:rPr>
              <a:t>and </a:t>
            </a:r>
            <a:r>
              <a:rPr lang="en-US" i="1" dirty="0">
                <a:latin typeface="Aptos" panose="020B0004020202020204" pitchFamily="34" charset="0"/>
              </a:rPr>
              <a:t>why </a:t>
            </a:r>
            <a:r>
              <a:rPr lang="en-US" dirty="0">
                <a:latin typeface="Aptos" panose="020B0004020202020204" pitchFamily="34" charset="0"/>
              </a:rPr>
              <a:t>filmmakers create meaning using visual and audio representations. </a:t>
            </a:r>
          </a:p>
          <a:p>
            <a:pPr marL="515937" indent="-285750">
              <a:buFont typeface="Wingdings" panose="05000000000000000000" pitchFamily="2" charset="2"/>
              <a:buChar char="§"/>
              <a:defRPr/>
            </a:pPr>
            <a:endParaRPr lang="en-US" dirty="0">
              <a:latin typeface="Aptos" panose="020B0004020202020204" pitchFamily="34" charset="0"/>
            </a:endParaRPr>
          </a:p>
          <a:p>
            <a:pPr marL="515937" indent="-285750">
              <a:buFont typeface="Wingdings" panose="05000000000000000000" pitchFamily="2" charset="2"/>
              <a:buChar char="§"/>
              <a:defRPr/>
            </a:pPr>
            <a:r>
              <a:rPr lang="en-US" dirty="0">
                <a:latin typeface="Aptos" panose="020B0004020202020204" pitchFamily="34" charset="0"/>
              </a:rPr>
              <a:t>Film language focus is on </a:t>
            </a:r>
            <a:r>
              <a:rPr lang="en-US" i="1" dirty="0">
                <a:latin typeface="Aptos" panose="020B0004020202020204" pitchFamily="34" charset="0"/>
              </a:rPr>
              <a:t>cinematic devices</a:t>
            </a:r>
            <a:r>
              <a:rPr lang="en-US" dirty="0">
                <a:latin typeface="Aptos" panose="020B0004020202020204" pitchFamily="34" charset="0"/>
              </a:rPr>
              <a:t> rather than literary devices.</a:t>
            </a:r>
          </a:p>
          <a:p>
            <a:pPr marL="515937" indent="-285750">
              <a:buFont typeface="Wingdings" panose="05000000000000000000" pitchFamily="2" charset="2"/>
              <a:buChar char="§"/>
              <a:defRPr/>
            </a:pPr>
            <a:endParaRPr lang="en-US" dirty="0">
              <a:latin typeface="Aptos" panose="020B0004020202020204" pitchFamily="34" charset="0"/>
            </a:endParaRPr>
          </a:p>
          <a:p>
            <a:pPr marL="515937" indent="-285750">
              <a:buFont typeface="Wingdings" panose="05000000000000000000" pitchFamily="2" charset="2"/>
              <a:buChar char="§"/>
              <a:defRPr/>
            </a:pPr>
            <a:r>
              <a:rPr lang="en-US" dirty="0">
                <a:latin typeface="Aptos" panose="020B0004020202020204" pitchFamily="34" charset="0"/>
              </a:rPr>
              <a:t>Historical/Cultural focus explores the historical period in which a film was made and the social issues relative to the film’s themes.</a:t>
            </a:r>
          </a:p>
          <a:p>
            <a:pPr marL="515937" indent="-285750" algn="ctr">
              <a:buFont typeface="Wingdings" panose="05000000000000000000" pitchFamily="2" charset="2"/>
              <a:buChar char="§"/>
              <a:defRPr/>
            </a:pPr>
            <a:endParaRPr lang="en-US" dirty="0">
              <a:latin typeface="Aptos" panose="020B0004020202020204" pitchFamily="34" charset="0"/>
            </a:endParaRPr>
          </a:p>
          <a:p>
            <a:pPr marL="515937" indent="-285750">
              <a:buFont typeface="Wingdings" panose="05000000000000000000" pitchFamily="2" charset="2"/>
              <a:buChar char="§"/>
              <a:defRPr/>
            </a:pPr>
            <a:r>
              <a:rPr lang="en-US" dirty="0">
                <a:latin typeface="Aptos" panose="020B0004020202020204" pitchFamily="34" charset="0"/>
              </a:rPr>
              <a:t>Aesthetic focus is on film as an art form, its visual design and elements of cinematic style.</a:t>
            </a:r>
          </a:p>
        </p:txBody>
      </p:sp>
      <p:sp>
        <p:nvSpPr>
          <p:cNvPr id="5123" name="TextBox 2">
            <a:extLst>
              <a:ext uri="{FF2B5EF4-FFF2-40B4-BE49-F238E27FC236}">
                <a16:creationId xmlns:a16="http://schemas.microsoft.com/office/drawing/2014/main" id="{73110B8A-1BB8-C092-7D76-A0E38DE720F4}"/>
              </a:ext>
            </a:extLst>
          </p:cNvPr>
          <p:cNvSpPr txBox="1">
            <a:spLocks noChangeArrowheads="1"/>
          </p:cNvSpPr>
          <p:nvPr/>
        </p:nvSpPr>
        <p:spPr bwMode="auto">
          <a:xfrm>
            <a:off x="3276600" y="403225"/>
            <a:ext cx="457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3200" b="1">
                <a:solidFill>
                  <a:schemeClr val="tx1"/>
                </a:solidFill>
                <a:latin typeface="Aptos" panose="020B0004020202020204" pitchFamily="34" charset="0"/>
              </a:rPr>
              <a:t>Interdisciplinary Approach</a:t>
            </a:r>
          </a:p>
        </p:txBody>
      </p:sp>
      <p:pic>
        <p:nvPicPr>
          <p:cNvPr id="5124" name="Picture 2" descr="A grey and white sign with white text&#10;&#10;AI-generated content may be incorrect.">
            <a:extLst>
              <a:ext uri="{FF2B5EF4-FFF2-40B4-BE49-F238E27FC236}">
                <a16:creationId xmlns:a16="http://schemas.microsoft.com/office/drawing/2014/main" id="{ED17546E-55EC-5709-61CA-E23B53B4B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403225"/>
            <a:ext cx="20780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85AE38-AA1F-AED7-1180-AFDDC1AD1B55}"/>
              </a:ext>
            </a:extLst>
          </p:cNvPr>
          <p:cNvSpPr txBox="1"/>
          <p:nvPr/>
        </p:nvSpPr>
        <p:spPr>
          <a:xfrm>
            <a:off x="723900" y="1905000"/>
            <a:ext cx="7696200" cy="4308475"/>
          </a:xfrm>
          <a:prstGeom prst="rect">
            <a:avLst/>
          </a:prstGeom>
          <a:solidFill>
            <a:schemeClr val="bg1">
              <a:lumMod val="85000"/>
              <a:alpha val="66667"/>
            </a:schemeClr>
          </a:solidFill>
          <a:ln w="19050">
            <a:solidFill>
              <a:srgbClr val="FF0000"/>
            </a:solidFill>
          </a:ln>
        </p:spPr>
        <p:txBody>
          <a:bodyPr>
            <a:spAutoFit/>
          </a:bodyPr>
          <a:lstStyle/>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algn="ctr">
              <a:defRPr/>
            </a:pPr>
            <a:endParaRPr lang="en-US" sz="2000" b="1" dirty="0">
              <a:solidFill>
                <a:srgbClr val="002060"/>
              </a:solidFill>
            </a:endParaRPr>
          </a:p>
          <a:p>
            <a:pPr marL="227013" algn="ctr">
              <a:defRPr/>
            </a:pPr>
            <a:r>
              <a:rPr lang="en-US" dirty="0">
                <a:solidFill>
                  <a:schemeClr val="tx1"/>
                </a:solidFill>
                <a:latin typeface="Aptos" panose="020B0004020202020204" pitchFamily="34" charset="0"/>
              </a:rPr>
              <a:t>By bringing their existing knowledge to analyzing the movie, </a:t>
            </a:r>
          </a:p>
          <a:p>
            <a:pPr marL="227013" algn="ctr">
              <a:defRPr/>
            </a:pPr>
            <a:r>
              <a:rPr lang="en-US" dirty="0">
                <a:solidFill>
                  <a:schemeClr val="tx1"/>
                </a:solidFill>
                <a:latin typeface="Aptos" panose="020B0004020202020204" pitchFamily="34" charset="0"/>
              </a:rPr>
              <a:t>students move from decoding the narrative to exploring the movie’s historical and cultural contexts as well as its aesthetic value.</a:t>
            </a:r>
          </a:p>
          <a:p>
            <a:pPr algn="ctr">
              <a:defRPr/>
            </a:pPr>
            <a:r>
              <a:rPr lang="en-US" sz="2000" b="1" dirty="0">
                <a:solidFill>
                  <a:srgbClr val="002060"/>
                </a:solidFill>
              </a:rPr>
              <a:t> </a:t>
            </a:r>
          </a:p>
        </p:txBody>
      </p:sp>
      <p:sp>
        <p:nvSpPr>
          <p:cNvPr id="6147" name="Oval 3">
            <a:extLst>
              <a:ext uri="{FF2B5EF4-FFF2-40B4-BE49-F238E27FC236}">
                <a16:creationId xmlns:a16="http://schemas.microsoft.com/office/drawing/2014/main" id="{8D613F2A-EDF4-5D9B-ED4D-E691D1EAB074}"/>
              </a:ext>
            </a:extLst>
          </p:cNvPr>
          <p:cNvSpPr>
            <a:spLocks noChangeArrowheads="1"/>
          </p:cNvSpPr>
          <p:nvPr/>
        </p:nvSpPr>
        <p:spPr bwMode="auto">
          <a:xfrm>
            <a:off x="3946525" y="3559175"/>
            <a:ext cx="914400" cy="914400"/>
          </a:xfrm>
          <a:prstGeom prst="ellipse">
            <a:avLst/>
          </a:prstGeom>
          <a:solidFill>
            <a:srgbClr val="003399"/>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lvl1pPr marL="4572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endParaRPr lang="en-US" altLang="en-US">
              <a:cs typeface="Calibri" panose="020F0502020204030204" pitchFamily="34" charset="0"/>
            </a:endParaRPr>
          </a:p>
        </p:txBody>
      </p:sp>
      <p:sp>
        <p:nvSpPr>
          <p:cNvPr id="6148" name="TextBox 4">
            <a:extLst>
              <a:ext uri="{FF2B5EF4-FFF2-40B4-BE49-F238E27FC236}">
                <a16:creationId xmlns:a16="http://schemas.microsoft.com/office/drawing/2014/main" id="{A6EF5EA0-880C-060D-5975-7884BC200619}"/>
              </a:ext>
            </a:extLst>
          </p:cNvPr>
          <p:cNvSpPr txBox="1">
            <a:spLocks noChangeArrowheads="1"/>
          </p:cNvSpPr>
          <p:nvPr/>
        </p:nvSpPr>
        <p:spPr bwMode="auto">
          <a:xfrm>
            <a:off x="3903663" y="3687763"/>
            <a:ext cx="1025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1600">
                <a:solidFill>
                  <a:schemeClr val="bg1"/>
                </a:solidFill>
              </a:rPr>
              <a:t>The </a:t>
            </a:r>
          </a:p>
          <a:p>
            <a:pPr algn="ctr"/>
            <a:r>
              <a:rPr lang="en-US" altLang="en-US" sz="1600">
                <a:solidFill>
                  <a:schemeClr val="bg1"/>
                </a:solidFill>
              </a:rPr>
              <a:t>Movie</a:t>
            </a:r>
          </a:p>
        </p:txBody>
      </p:sp>
      <p:sp>
        <p:nvSpPr>
          <p:cNvPr id="6149" name="TextBox 5">
            <a:extLst>
              <a:ext uri="{FF2B5EF4-FFF2-40B4-BE49-F238E27FC236}">
                <a16:creationId xmlns:a16="http://schemas.microsoft.com/office/drawing/2014/main" id="{88751C0A-3FE0-D323-EDCF-C46000F2A783}"/>
              </a:ext>
            </a:extLst>
          </p:cNvPr>
          <p:cNvSpPr txBox="1">
            <a:spLocks noChangeArrowheads="1"/>
          </p:cNvSpPr>
          <p:nvPr/>
        </p:nvSpPr>
        <p:spPr bwMode="auto">
          <a:xfrm>
            <a:off x="1470025" y="3019425"/>
            <a:ext cx="1631950" cy="368300"/>
          </a:xfrm>
          <a:prstGeom prst="rect">
            <a:avLst/>
          </a:prstGeom>
          <a:solidFill>
            <a:schemeClr val="bg1"/>
          </a:solidFill>
          <a:ln w="38100">
            <a:solidFill>
              <a:srgbClr val="FF0000"/>
            </a:solidFill>
            <a:miter lim="800000"/>
            <a:headEnd/>
            <a:tailEnd/>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a:t>Literature</a:t>
            </a:r>
          </a:p>
        </p:txBody>
      </p:sp>
      <p:sp>
        <p:nvSpPr>
          <p:cNvPr id="6150" name="TextBox 8">
            <a:extLst>
              <a:ext uri="{FF2B5EF4-FFF2-40B4-BE49-F238E27FC236}">
                <a16:creationId xmlns:a16="http://schemas.microsoft.com/office/drawing/2014/main" id="{682736F8-BAD6-7B20-4BF7-90FED9ABC5E7}"/>
              </a:ext>
            </a:extLst>
          </p:cNvPr>
          <p:cNvSpPr txBox="1">
            <a:spLocks noChangeArrowheads="1"/>
          </p:cNvSpPr>
          <p:nvPr/>
        </p:nvSpPr>
        <p:spPr bwMode="auto">
          <a:xfrm>
            <a:off x="5643563" y="3059113"/>
            <a:ext cx="2209800" cy="369887"/>
          </a:xfrm>
          <a:prstGeom prst="rect">
            <a:avLst/>
          </a:prstGeom>
          <a:solidFill>
            <a:schemeClr val="bg1"/>
          </a:solidFill>
          <a:ln w="38100">
            <a:solidFill>
              <a:srgbClr val="FF0000"/>
            </a:solidFill>
            <a:miter lim="800000"/>
            <a:headEnd/>
            <a:tailEnd/>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a:t>History/Social Studies</a:t>
            </a:r>
          </a:p>
        </p:txBody>
      </p:sp>
      <p:sp>
        <p:nvSpPr>
          <p:cNvPr id="6151" name="TextBox 9">
            <a:extLst>
              <a:ext uri="{FF2B5EF4-FFF2-40B4-BE49-F238E27FC236}">
                <a16:creationId xmlns:a16="http://schemas.microsoft.com/office/drawing/2014/main" id="{43975879-460E-1686-B07D-25A53614F5FC}"/>
              </a:ext>
            </a:extLst>
          </p:cNvPr>
          <p:cNvSpPr txBox="1">
            <a:spLocks noChangeArrowheads="1"/>
          </p:cNvSpPr>
          <p:nvPr/>
        </p:nvSpPr>
        <p:spPr bwMode="auto">
          <a:xfrm>
            <a:off x="5815013" y="3836988"/>
            <a:ext cx="1371600" cy="371475"/>
          </a:xfrm>
          <a:prstGeom prst="rect">
            <a:avLst/>
          </a:prstGeom>
          <a:solidFill>
            <a:schemeClr val="bg1"/>
          </a:solidFill>
          <a:ln w="38100">
            <a:solidFill>
              <a:srgbClr val="FF0000"/>
            </a:solidFill>
            <a:miter lim="800000"/>
            <a:headEnd/>
            <a:tailEnd/>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a:t>Music</a:t>
            </a:r>
          </a:p>
        </p:txBody>
      </p:sp>
      <p:sp>
        <p:nvSpPr>
          <p:cNvPr id="6152" name="TextBox 10">
            <a:extLst>
              <a:ext uri="{FF2B5EF4-FFF2-40B4-BE49-F238E27FC236}">
                <a16:creationId xmlns:a16="http://schemas.microsoft.com/office/drawing/2014/main" id="{F2C86102-85AD-3310-6573-A244E824CF27}"/>
              </a:ext>
            </a:extLst>
          </p:cNvPr>
          <p:cNvSpPr txBox="1">
            <a:spLocks noChangeArrowheads="1"/>
          </p:cNvSpPr>
          <p:nvPr/>
        </p:nvSpPr>
        <p:spPr bwMode="auto">
          <a:xfrm>
            <a:off x="3700463" y="2509838"/>
            <a:ext cx="1371600" cy="368300"/>
          </a:xfrm>
          <a:prstGeom prst="rect">
            <a:avLst/>
          </a:prstGeom>
          <a:solidFill>
            <a:schemeClr val="bg1"/>
          </a:solidFill>
          <a:ln w="38100">
            <a:solidFill>
              <a:srgbClr val="FF0000"/>
            </a:solidFill>
            <a:miter lim="800000"/>
            <a:headEnd/>
            <a:tailEnd/>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a:t>Music</a:t>
            </a:r>
          </a:p>
        </p:txBody>
      </p:sp>
      <p:cxnSp>
        <p:nvCxnSpPr>
          <p:cNvPr id="6153" name="Straight Arrow Connector 18">
            <a:extLst>
              <a:ext uri="{FF2B5EF4-FFF2-40B4-BE49-F238E27FC236}">
                <a16:creationId xmlns:a16="http://schemas.microsoft.com/office/drawing/2014/main" id="{1D374431-5170-7539-58D9-95A40DD2B854}"/>
              </a:ext>
            </a:extLst>
          </p:cNvPr>
          <p:cNvCxnSpPr>
            <a:cxnSpLocks/>
          </p:cNvCxnSpPr>
          <p:nvPr/>
        </p:nvCxnSpPr>
        <p:spPr bwMode="auto">
          <a:xfrm>
            <a:off x="3176588" y="3976688"/>
            <a:ext cx="582612" cy="3175"/>
          </a:xfrm>
          <a:prstGeom prst="straightConnector1">
            <a:avLst/>
          </a:prstGeom>
          <a:noFill/>
          <a:ln w="25400" algn="ctr">
            <a:solidFill>
              <a:schemeClr val="tx1"/>
            </a:solidFill>
            <a:round/>
            <a:headEnd/>
            <a:tailEnd type="triangle" w="med" len="med"/>
          </a:ln>
          <a:effectLst>
            <a:outerShdw dist="23000" dir="5400000" algn="ctr" rotWithShape="0">
              <a:srgbClr val="000000">
                <a:alpha val="34998"/>
              </a:srgbClr>
            </a:outerShdw>
          </a:effectLst>
          <a:extLst>
            <a:ext uri="{909E8E84-426E-40DD-AFC4-6F175D3DCCD1}">
              <a14:hiddenFill xmlns:a14="http://schemas.microsoft.com/office/drawing/2010/main">
                <a:noFill/>
              </a14:hiddenFill>
            </a:ext>
          </a:extLst>
        </p:spPr>
      </p:cxnSp>
      <p:cxnSp>
        <p:nvCxnSpPr>
          <p:cNvPr id="6154" name="Straight Arrow Connector 19">
            <a:extLst>
              <a:ext uri="{FF2B5EF4-FFF2-40B4-BE49-F238E27FC236}">
                <a16:creationId xmlns:a16="http://schemas.microsoft.com/office/drawing/2014/main" id="{2E60ECC6-56EE-C220-3D56-1243E3B4A1FD}"/>
              </a:ext>
            </a:extLst>
          </p:cNvPr>
          <p:cNvCxnSpPr>
            <a:cxnSpLocks/>
          </p:cNvCxnSpPr>
          <p:nvPr/>
        </p:nvCxnSpPr>
        <p:spPr bwMode="auto">
          <a:xfrm>
            <a:off x="3354388" y="3281363"/>
            <a:ext cx="584200" cy="246062"/>
          </a:xfrm>
          <a:prstGeom prst="straightConnector1">
            <a:avLst/>
          </a:prstGeom>
          <a:noFill/>
          <a:ln w="25400" algn="ctr">
            <a:solidFill>
              <a:schemeClr val="tx1"/>
            </a:solidFill>
            <a:round/>
            <a:headEnd/>
            <a:tailEnd type="triangle" w="med" len="med"/>
          </a:ln>
          <a:effectLst>
            <a:outerShdw dist="23000" dir="5400000" algn="ctr" rotWithShape="0">
              <a:srgbClr val="000000">
                <a:alpha val="34998"/>
              </a:srgbClr>
            </a:outerShdw>
          </a:effectLst>
          <a:extLst>
            <a:ext uri="{909E8E84-426E-40DD-AFC4-6F175D3DCCD1}">
              <a14:hiddenFill xmlns:a14="http://schemas.microsoft.com/office/drawing/2010/main">
                <a:noFill/>
              </a14:hiddenFill>
            </a:ext>
          </a:extLst>
        </p:spPr>
      </p:cxnSp>
      <p:cxnSp>
        <p:nvCxnSpPr>
          <p:cNvPr id="6155" name="Straight Arrow Connector 23">
            <a:extLst>
              <a:ext uri="{FF2B5EF4-FFF2-40B4-BE49-F238E27FC236}">
                <a16:creationId xmlns:a16="http://schemas.microsoft.com/office/drawing/2014/main" id="{EC2C4041-6866-8B8E-A3F4-B2770AEE00EC}"/>
              </a:ext>
            </a:extLst>
          </p:cNvPr>
          <p:cNvCxnSpPr>
            <a:cxnSpLocks/>
          </p:cNvCxnSpPr>
          <p:nvPr/>
        </p:nvCxnSpPr>
        <p:spPr bwMode="auto">
          <a:xfrm flipH="1">
            <a:off x="4891088" y="3294063"/>
            <a:ext cx="595312" cy="204787"/>
          </a:xfrm>
          <a:prstGeom prst="straightConnector1">
            <a:avLst/>
          </a:prstGeom>
          <a:noFill/>
          <a:ln w="25400" algn="ctr">
            <a:solidFill>
              <a:schemeClr val="tx1"/>
            </a:solidFill>
            <a:round/>
            <a:headEnd/>
            <a:tailEnd type="triangle" w="med" len="med"/>
          </a:ln>
          <a:effectLst>
            <a:outerShdw dist="23000" dir="5400000" algn="ctr" rotWithShape="0">
              <a:srgbClr val="000000">
                <a:alpha val="34998"/>
              </a:srgbClr>
            </a:outerShdw>
          </a:effectLst>
          <a:extLst>
            <a:ext uri="{909E8E84-426E-40DD-AFC4-6F175D3DCCD1}">
              <a14:hiddenFill xmlns:a14="http://schemas.microsoft.com/office/drawing/2010/main">
                <a:noFill/>
              </a14:hiddenFill>
            </a:ext>
          </a:extLst>
        </p:spPr>
      </p:cxnSp>
      <p:cxnSp>
        <p:nvCxnSpPr>
          <p:cNvPr id="6156" name="Straight Arrow Connector 29">
            <a:extLst>
              <a:ext uri="{FF2B5EF4-FFF2-40B4-BE49-F238E27FC236}">
                <a16:creationId xmlns:a16="http://schemas.microsoft.com/office/drawing/2014/main" id="{8695E3EB-7ECB-95F9-5ECF-F4162F21BA90}"/>
              </a:ext>
            </a:extLst>
          </p:cNvPr>
          <p:cNvCxnSpPr>
            <a:cxnSpLocks/>
          </p:cNvCxnSpPr>
          <p:nvPr/>
        </p:nvCxnSpPr>
        <p:spPr bwMode="auto">
          <a:xfrm>
            <a:off x="4403725" y="3027363"/>
            <a:ext cx="0" cy="382587"/>
          </a:xfrm>
          <a:prstGeom prst="straightConnector1">
            <a:avLst/>
          </a:prstGeom>
          <a:noFill/>
          <a:ln w="25400" algn="ctr">
            <a:solidFill>
              <a:schemeClr val="tx1"/>
            </a:solidFill>
            <a:round/>
            <a:headEnd/>
            <a:tailEnd type="triangle" w="med" len="med"/>
          </a:ln>
          <a:effectLst>
            <a:outerShdw dist="23000" dir="5400000" algn="ctr" rotWithShape="0">
              <a:srgbClr val="000000">
                <a:alpha val="34998"/>
              </a:srgbClr>
            </a:outerShdw>
          </a:effectLst>
          <a:extLst>
            <a:ext uri="{909E8E84-426E-40DD-AFC4-6F175D3DCCD1}">
              <a14:hiddenFill xmlns:a14="http://schemas.microsoft.com/office/drawing/2010/main">
                <a:noFill/>
              </a14:hiddenFill>
            </a:ext>
          </a:extLst>
        </p:spPr>
      </p:cxnSp>
      <p:sp>
        <p:nvSpPr>
          <p:cNvPr id="6157" name="TextBox 32">
            <a:extLst>
              <a:ext uri="{FF2B5EF4-FFF2-40B4-BE49-F238E27FC236}">
                <a16:creationId xmlns:a16="http://schemas.microsoft.com/office/drawing/2014/main" id="{6F8E6F01-C77A-B54E-6D86-AFAC66F73536}"/>
              </a:ext>
            </a:extLst>
          </p:cNvPr>
          <p:cNvSpPr txBox="1">
            <a:spLocks noChangeArrowheads="1"/>
          </p:cNvSpPr>
          <p:nvPr/>
        </p:nvSpPr>
        <p:spPr bwMode="auto">
          <a:xfrm>
            <a:off x="1371600" y="3625850"/>
            <a:ext cx="1631950" cy="647700"/>
          </a:xfrm>
          <a:prstGeom prst="rect">
            <a:avLst/>
          </a:prstGeom>
          <a:solidFill>
            <a:schemeClr val="bg1"/>
          </a:solidFill>
          <a:ln w="38100">
            <a:solidFill>
              <a:srgbClr val="FF0000"/>
            </a:solidFill>
            <a:miter lim="800000"/>
            <a:headEnd/>
            <a:tailEnd/>
          </a:ln>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a:t>Science/</a:t>
            </a:r>
          </a:p>
          <a:p>
            <a:pPr algn="ctr"/>
            <a:r>
              <a:rPr lang="en-US" altLang="en-US"/>
              <a:t>Technology</a:t>
            </a:r>
          </a:p>
        </p:txBody>
      </p:sp>
      <p:cxnSp>
        <p:nvCxnSpPr>
          <p:cNvPr id="6158" name="Straight Arrow Connector 34">
            <a:extLst>
              <a:ext uri="{FF2B5EF4-FFF2-40B4-BE49-F238E27FC236}">
                <a16:creationId xmlns:a16="http://schemas.microsoft.com/office/drawing/2014/main" id="{96E4F623-70CF-40FA-165F-D8A06317A6BB}"/>
              </a:ext>
            </a:extLst>
          </p:cNvPr>
          <p:cNvCxnSpPr>
            <a:cxnSpLocks/>
          </p:cNvCxnSpPr>
          <p:nvPr/>
        </p:nvCxnSpPr>
        <p:spPr bwMode="auto">
          <a:xfrm flipH="1">
            <a:off x="5119688" y="4022725"/>
            <a:ext cx="523875" cy="0"/>
          </a:xfrm>
          <a:prstGeom prst="straightConnector1">
            <a:avLst/>
          </a:prstGeom>
          <a:noFill/>
          <a:ln w="25400" algn="ctr">
            <a:solidFill>
              <a:schemeClr val="tx1"/>
            </a:solidFill>
            <a:round/>
            <a:headEnd/>
            <a:tailEnd type="triangle" w="med" len="med"/>
          </a:ln>
          <a:effectLst>
            <a:outerShdw dist="23000" dir="5400000" algn="ctr" rotWithShape="0">
              <a:srgbClr val="000000">
                <a:alpha val="34998"/>
              </a:srgbClr>
            </a:outerShdw>
          </a:effectLst>
          <a:extLst>
            <a:ext uri="{909E8E84-426E-40DD-AFC4-6F175D3DCCD1}">
              <a14:hiddenFill xmlns:a14="http://schemas.microsoft.com/office/drawing/2010/main">
                <a:noFill/>
              </a14:hiddenFill>
            </a:ext>
          </a:extLst>
        </p:spPr>
      </p:cxnSp>
      <p:sp>
        <p:nvSpPr>
          <p:cNvPr id="6159" name="TextBox 40">
            <a:extLst>
              <a:ext uri="{FF2B5EF4-FFF2-40B4-BE49-F238E27FC236}">
                <a16:creationId xmlns:a16="http://schemas.microsoft.com/office/drawing/2014/main" id="{CAFF874A-61D0-7A6E-4E49-8F893B511046}"/>
              </a:ext>
            </a:extLst>
          </p:cNvPr>
          <p:cNvSpPr txBox="1">
            <a:spLocks noChangeArrowheads="1"/>
          </p:cNvSpPr>
          <p:nvPr/>
        </p:nvSpPr>
        <p:spPr bwMode="auto">
          <a:xfrm>
            <a:off x="2206625" y="493713"/>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solidFill>
                  <a:schemeClr val="tx1"/>
                </a:solidFill>
                <a:latin typeface="Aptos" panose="020B0004020202020204" pitchFamily="34" charset="0"/>
              </a:rPr>
              <a:t>The Story of Movies Interdisciplinary Approach</a:t>
            </a: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1C16FB-3EFD-B8BC-3CBA-5D893E026BEB}"/>
              </a:ext>
            </a:extLst>
          </p:cNvPr>
          <p:cNvSpPr txBox="1"/>
          <p:nvPr/>
        </p:nvSpPr>
        <p:spPr>
          <a:xfrm>
            <a:off x="876300" y="1371600"/>
            <a:ext cx="7391400" cy="4648200"/>
          </a:xfrm>
          <a:prstGeom prst="rect">
            <a:avLst/>
          </a:prstGeom>
          <a:solidFill>
            <a:schemeClr val="tx2">
              <a:lumMod val="40000"/>
              <a:lumOff val="60000"/>
              <a:alpha val="66667"/>
            </a:schemeClr>
          </a:solidFill>
          <a:ln w="19050">
            <a:solidFill>
              <a:srgbClr val="FF0000"/>
            </a:solidFill>
          </a:ln>
        </p:spPr>
        <p:txBody>
          <a:bodyPr>
            <a:spAutoFit/>
          </a:bodyPr>
          <a:lstStyle/>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sz="2000" b="1" dirty="0">
                <a:solidFill>
                  <a:srgbClr val="0070C0"/>
                </a:solidFill>
                <a:latin typeface="Aptos" panose="020B0004020202020204" pitchFamily="34" charset="0"/>
                <a:cs typeface="Arial" panose="020B0604020202020204" pitchFamily="34" charset="0"/>
              </a:rPr>
              <a:t>Composition</a:t>
            </a:r>
          </a:p>
          <a:p>
            <a:pPr algn="ctr">
              <a:defRPr/>
            </a:pPr>
            <a:r>
              <a:rPr lang="en-US" b="1" dirty="0">
                <a:latin typeface="Aptos" panose="020B0004020202020204" pitchFamily="34" charset="0"/>
                <a:cs typeface="Arial" panose="020B0604020202020204" pitchFamily="34" charset="0"/>
              </a:rPr>
              <a:t>Selection and arrangement of elements           </a:t>
            </a:r>
          </a:p>
          <a:p>
            <a:pPr algn="ctr">
              <a:defRPr/>
            </a:pPr>
            <a:r>
              <a:rPr lang="en-US" b="1" dirty="0">
                <a:latin typeface="Aptos" panose="020B0004020202020204" pitchFamily="34" charset="0"/>
                <a:cs typeface="Arial" panose="020B0604020202020204" pitchFamily="34" charset="0"/>
              </a:rPr>
              <a:t>within a single frame of film</a:t>
            </a:r>
          </a:p>
          <a:p>
            <a:pPr algn="ctr">
              <a:defRPr/>
            </a:pPr>
            <a:endParaRPr lang="en-US" b="1" dirty="0">
              <a:latin typeface="Aptos" panose="020B0004020202020204" pitchFamily="34" charset="0"/>
              <a:cs typeface="Arial" panose="020B0604020202020204" pitchFamily="34" charset="0"/>
            </a:endParaRPr>
          </a:p>
          <a:p>
            <a:pPr algn="ctr">
              <a:defRPr/>
            </a:pPr>
            <a:r>
              <a:rPr lang="en-US" sz="2000" b="1" dirty="0">
                <a:solidFill>
                  <a:srgbClr val="0070C0"/>
                </a:solidFill>
                <a:latin typeface="Aptos" panose="020B0004020202020204" pitchFamily="34" charset="0"/>
                <a:cs typeface="Arial" panose="020B0604020202020204" pitchFamily="34" charset="0"/>
              </a:rPr>
              <a:t>Cinematography</a:t>
            </a:r>
          </a:p>
          <a:p>
            <a:pPr algn="ctr">
              <a:defRPr/>
            </a:pPr>
            <a:r>
              <a:rPr lang="en-US" b="1" dirty="0">
                <a:latin typeface="Aptos" panose="020B0004020202020204" pitchFamily="34" charset="0"/>
                <a:cs typeface="Arial" panose="020B0604020202020204" pitchFamily="34" charset="0"/>
              </a:rPr>
              <a:t>Camera distances and angles,               </a:t>
            </a:r>
          </a:p>
          <a:p>
            <a:pPr algn="ctr">
              <a:defRPr/>
            </a:pPr>
            <a:r>
              <a:rPr lang="en-US" b="1" dirty="0">
                <a:latin typeface="Aptos" panose="020B0004020202020204" pitchFamily="34" charset="0"/>
                <a:cs typeface="Arial" panose="020B0604020202020204" pitchFamily="34" charset="0"/>
              </a:rPr>
              <a:t>lighting and movement</a:t>
            </a:r>
          </a:p>
          <a:p>
            <a:pPr algn="ctr">
              <a:defRPr/>
            </a:pPr>
            <a:endParaRPr lang="en-US" dirty="0">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Pacing &amp; Continuity</a:t>
            </a:r>
          </a:p>
          <a:p>
            <a:pPr algn="ctr">
              <a:defRPr/>
            </a:pPr>
            <a:r>
              <a:rPr lang="en-US" b="1" dirty="0">
                <a:latin typeface="Aptos" panose="020B0004020202020204" pitchFamily="34" charset="0"/>
                <a:cs typeface="Arial" panose="020B0604020202020204" pitchFamily="34" charset="0"/>
              </a:rPr>
              <a:t>Sequence of images, the juxtaposition            </a:t>
            </a:r>
          </a:p>
          <a:p>
            <a:pPr algn="ctr">
              <a:defRPr/>
            </a:pPr>
            <a:r>
              <a:rPr lang="en-US" b="1" dirty="0">
                <a:latin typeface="Aptos" panose="020B0004020202020204" pitchFamily="34" charset="0"/>
                <a:cs typeface="Arial" panose="020B0604020202020204" pitchFamily="34" charset="0"/>
              </a:rPr>
              <a:t>and timing of the images</a:t>
            </a:r>
          </a:p>
          <a:p>
            <a:pPr algn="ctr">
              <a:defRPr/>
            </a:pPr>
            <a:endParaRPr lang="en-US" dirty="0">
              <a:latin typeface="Aptos" panose="020B0004020202020204" pitchFamily="34" charset="0"/>
              <a:cs typeface="Arial" panose="020B0604020202020204" pitchFamily="34" charset="0"/>
            </a:endParaRPr>
          </a:p>
          <a:p>
            <a:pPr algn="ctr">
              <a:defRPr/>
            </a:pPr>
            <a:r>
              <a:rPr lang="en-US" sz="2000" b="1" dirty="0">
                <a:solidFill>
                  <a:srgbClr val="0070C0"/>
                </a:solidFill>
                <a:latin typeface="Aptos" panose="020B0004020202020204" pitchFamily="34" charset="0"/>
                <a:cs typeface="Arial" panose="020B0604020202020204" pitchFamily="34" charset="0"/>
              </a:rPr>
              <a:t>Soundtrack</a:t>
            </a:r>
          </a:p>
          <a:p>
            <a:pPr algn="ctr">
              <a:defRPr/>
            </a:pPr>
            <a:r>
              <a:rPr lang="en-US" b="1" dirty="0">
                <a:latin typeface="Aptos" panose="020B0004020202020204" pitchFamily="34" charset="0"/>
                <a:cs typeface="Arial" panose="020B0604020202020204" pitchFamily="34" charset="0"/>
              </a:rPr>
              <a:t>Sound effects, dialogue, and music</a:t>
            </a:r>
          </a:p>
          <a:p>
            <a:pPr algn="ctr">
              <a:defRPr/>
            </a:pPr>
            <a:endParaRPr lang="en-US" b="1" dirty="0">
              <a:latin typeface="Aptos" panose="020B0004020202020204" pitchFamily="34" charset="0"/>
              <a:cs typeface="Arial" panose="020B0604020202020204" pitchFamily="34" charset="0"/>
            </a:endParaRPr>
          </a:p>
        </p:txBody>
      </p:sp>
      <p:sp>
        <p:nvSpPr>
          <p:cNvPr id="7171" name="TextBox 2">
            <a:extLst>
              <a:ext uri="{FF2B5EF4-FFF2-40B4-BE49-F238E27FC236}">
                <a16:creationId xmlns:a16="http://schemas.microsoft.com/office/drawing/2014/main" id="{DAA4676A-770A-8189-D3E3-F54C8095F34F}"/>
              </a:ext>
            </a:extLst>
          </p:cNvPr>
          <p:cNvSpPr txBox="1">
            <a:spLocks noChangeArrowheads="1"/>
          </p:cNvSpPr>
          <p:nvPr/>
        </p:nvSpPr>
        <p:spPr bwMode="auto">
          <a:xfrm>
            <a:off x="2286000" y="533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b="1">
                <a:solidFill>
                  <a:schemeClr val="bg1"/>
                </a:solidFill>
                <a:latin typeface="Aptos" panose="020B0004020202020204" pitchFamily="34" charset="0"/>
                <a:cs typeface="Arial" panose="020B0604020202020204" pitchFamily="34" charset="0"/>
              </a:rPr>
              <a:t>What Are Cinematic Devices?</a:t>
            </a:r>
          </a:p>
        </p:txBody>
      </p:sp>
      <p:sp>
        <p:nvSpPr>
          <p:cNvPr id="7172" name="TextBox 3">
            <a:extLst>
              <a:ext uri="{FF2B5EF4-FFF2-40B4-BE49-F238E27FC236}">
                <a16:creationId xmlns:a16="http://schemas.microsoft.com/office/drawing/2014/main" id="{9C6A06AB-BF87-52FE-0D8C-182CA972BCD1}"/>
              </a:ext>
            </a:extLst>
          </p:cNvPr>
          <p:cNvSpPr txBox="1">
            <a:spLocks noChangeArrowheads="1"/>
          </p:cNvSpPr>
          <p:nvPr/>
        </p:nvSpPr>
        <p:spPr bwMode="auto">
          <a:xfrm>
            <a:off x="2209800" y="457200"/>
            <a:ext cx="480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solidFill>
                  <a:schemeClr val="tx1"/>
                </a:solidFill>
                <a:latin typeface="Aptos" panose="020B0004020202020204" pitchFamily="34" charset="0"/>
              </a:rPr>
              <a:t>What Are Cinematic Devices?</a:t>
            </a:r>
            <a:r>
              <a:rPr lang="en-US" altLang="en-US" sz="2400" b="1">
                <a:solidFill>
                  <a:schemeClr val="bg1"/>
                </a:solidFill>
                <a:latin typeface="Aptos" panose="020B0004020202020204" pitchFamily="34" charset="0"/>
              </a:rPr>
              <a:t>?</a:t>
            </a:r>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screen&#10;&#10;AI-generated content may be incorrect.">
            <a:extLst>
              <a:ext uri="{FF2B5EF4-FFF2-40B4-BE49-F238E27FC236}">
                <a16:creationId xmlns:a16="http://schemas.microsoft.com/office/drawing/2014/main" id="{37FCDF44-B5E2-83E5-98D5-7674A8D9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1" y="0"/>
            <a:ext cx="9118557" cy="6858000"/>
          </a:xfrm>
          <a:prstGeom prst="rect">
            <a:avLst/>
          </a:prstGeom>
        </p:spPr>
      </p:pic>
    </p:spTree>
    <p:extLst>
      <p:ext uri="{BB962C8B-B14F-4D97-AF65-F5344CB8AC3E}">
        <p14:creationId xmlns:p14="http://schemas.microsoft.com/office/powerpoint/2010/main" val="409673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998A2E-CBC2-E81C-9F62-039EEBDC708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9941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AI-generated content may be incorrect.">
            <a:extLst>
              <a:ext uri="{FF2B5EF4-FFF2-40B4-BE49-F238E27FC236}">
                <a16:creationId xmlns:a16="http://schemas.microsoft.com/office/drawing/2014/main" id="{EF991368-6AA9-0468-F639-AB25A6694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 y="0"/>
            <a:ext cx="9130229" cy="6858000"/>
          </a:xfrm>
          <a:prstGeom prst="rect">
            <a:avLst/>
          </a:prstGeom>
        </p:spPr>
      </p:pic>
    </p:spTree>
    <p:extLst>
      <p:ext uri="{BB962C8B-B14F-4D97-AF65-F5344CB8AC3E}">
        <p14:creationId xmlns:p14="http://schemas.microsoft.com/office/powerpoint/2010/main" val="355356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CE92CF19-AA38-D43A-2947-1EE5B99F1A01}"/>
              </a:ext>
            </a:extLst>
          </p:cNvPr>
          <p:cNvSpPr txBox="1">
            <a:spLocks noChangeArrowheads="1"/>
          </p:cNvSpPr>
          <p:nvPr/>
        </p:nvSpPr>
        <p:spPr bwMode="auto">
          <a:xfrm>
            <a:off x="887413" y="320675"/>
            <a:ext cx="736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a:r>
              <a:rPr lang="en-US" altLang="en-US" sz="2400" b="1">
                <a:solidFill>
                  <a:schemeClr val="tx1"/>
                </a:solidFill>
                <a:latin typeface="Aptos" panose="020B0004020202020204" pitchFamily="34" charset="0"/>
              </a:rPr>
              <a:t>How Music Communicates</a:t>
            </a:r>
          </a:p>
          <a:p>
            <a:pPr algn="ctr"/>
            <a:endParaRPr lang="en-US" altLang="en-US" sz="1000" b="1">
              <a:solidFill>
                <a:schemeClr val="tx1"/>
              </a:solidFill>
              <a:latin typeface="Aptos" panose="020B0004020202020204" pitchFamily="34" charset="0"/>
            </a:endParaRPr>
          </a:p>
          <a:p>
            <a:r>
              <a:rPr lang="en-US" altLang="en-US" sz="1600">
                <a:solidFill>
                  <a:schemeClr val="tx1"/>
                </a:solidFill>
                <a:latin typeface="Aptos" panose="020B0004020202020204" pitchFamily="34" charset="0"/>
              </a:rPr>
              <a:t>Music has distinct functions: to convey information, suggest meaning, and evoke an emotional response in the audience.</a:t>
            </a:r>
            <a:endParaRPr lang="en-US" altLang="en-US" sz="1600">
              <a:solidFill>
                <a:schemeClr val="bg1"/>
              </a:solidFill>
              <a:latin typeface="Aptos" panose="020B0004020202020204" pitchFamily="34" charset="0"/>
            </a:endParaRPr>
          </a:p>
          <a:p>
            <a:endParaRPr lang="en-US" altLang="en-US"/>
          </a:p>
        </p:txBody>
      </p:sp>
      <p:sp>
        <p:nvSpPr>
          <p:cNvPr id="3" name="TextBox 2">
            <a:extLst>
              <a:ext uri="{FF2B5EF4-FFF2-40B4-BE49-F238E27FC236}">
                <a16:creationId xmlns:a16="http://schemas.microsoft.com/office/drawing/2014/main" id="{9206CD5E-DFE7-1769-39D5-7E6050D5D48B}"/>
              </a:ext>
            </a:extLst>
          </p:cNvPr>
          <p:cNvSpPr txBox="1"/>
          <p:nvPr/>
        </p:nvSpPr>
        <p:spPr>
          <a:xfrm>
            <a:off x="887413" y="1695450"/>
            <a:ext cx="7391400" cy="4770438"/>
          </a:xfrm>
          <a:prstGeom prst="rect">
            <a:avLst/>
          </a:prstGeom>
          <a:solidFill>
            <a:schemeClr val="tx2">
              <a:lumMod val="40000"/>
              <a:lumOff val="60000"/>
              <a:alpha val="66667"/>
            </a:schemeClr>
          </a:solidFill>
          <a:ln w="19050">
            <a:solidFill>
              <a:srgbClr val="FF0000"/>
            </a:solidFill>
          </a:ln>
        </p:spPr>
        <p:txBody>
          <a:bodyPr>
            <a:spAutoFit/>
          </a:bodyPr>
          <a:lstStyle/>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sz="2000" b="1" dirty="0">
                <a:solidFill>
                  <a:srgbClr val="002060"/>
                </a:solidFill>
                <a:latin typeface="Arial" panose="020B0604020202020204" pitchFamily="34" charset="0"/>
                <a:cs typeface="Arial" panose="020B0604020202020204" pitchFamily="34" charset="0"/>
              </a:rPr>
              <a:t>5 Principles of Music Composition</a:t>
            </a:r>
          </a:p>
          <a:p>
            <a:pPr algn="ctr">
              <a:defRPr/>
            </a:pPr>
            <a:endParaRPr lang="en-US" sz="2000" b="1" dirty="0">
              <a:solidFill>
                <a:srgbClr val="002060"/>
              </a:solidFill>
              <a:latin typeface="Arial" panose="020B06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Rhythm</a:t>
            </a:r>
          </a:p>
          <a:p>
            <a:pPr algn="ctr">
              <a:defRPr/>
            </a:pPr>
            <a:r>
              <a:rPr lang="en-US" sz="1600" b="1" dirty="0">
                <a:latin typeface="Aptos" panose="020B0004020202020204" pitchFamily="34" charset="0"/>
                <a:cs typeface="Arial" panose="020B0604020202020204" pitchFamily="34" charset="0"/>
              </a:rPr>
              <a:t>Patterns and duration of sounds</a:t>
            </a:r>
          </a:p>
          <a:p>
            <a:pPr algn="ctr">
              <a:defRPr/>
            </a:pPr>
            <a:endParaRPr lang="en-US" sz="1000" b="1" dirty="0">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Tempo</a:t>
            </a:r>
          </a:p>
          <a:p>
            <a:pPr algn="ctr">
              <a:defRPr/>
            </a:pPr>
            <a:r>
              <a:rPr lang="en-US" sz="1600" b="1" dirty="0">
                <a:solidFill>
                  <a:schemeClr val="tx1"/>
                </a:solidFill>
                <a:latin typeface="Aptos" panose="020B0004020202020204" pitchFamily="34" charset="0"/>
                <a:cs typeface="Arial" panose="020B0604020202020204" pitchFamily="34" charset="0"/>
              </a:rPr>
              <a:t>The pace or timing of the music </a:t>
            </a:r>
          </a:p>
          <a:p>
            <a:pPr algn="ctr">
              <a:defRPr/>
            </a:pPr>
            <a:endParaRPr lang="en-US" sz="1000" b="1" dirty="0">
              <a:solidFill>
                <a:srgbClr val="0070C0"/>
              </a:solidFill>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Dynamics</a:t>
            </a:r>
          </a:p>
          <a:p>
            <a:pPr algn="ctr">
              <a:defRPr/>
            </a:pPr>
            <a:r>
              <a:rPr lang="en-US" sz="1600" b="1" dirty="0">
                <a:latin typeface="Aptos" panose="020B0004020202020204" pitchFamily="34" charset="0"/>
                <a:cs typeface="Arial" panose="020B0604020202020204" pitchFamily="34" charset="0"/>
              </a:rPr>
              <a:t>Strength and degree of volume</a:t>
            </a:r>
          </a:p>
          <a:p>
            <a:pPr algn="ctr">
              <a:defRPr/>
            </a:pPr>
            <a:endParaRPr lang="en-US" sz="1000" dirty="0">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Pitch</a:t>
            </a:r>
          </a:p>
          <a:p>
            <a:pPr algn="ctr">
              <a:defRPr/>
            </a:pPr>
            <a:r>
              <a:rPr lang="en-US" sz="1600" b="1" dirty="0">
                <a:latin typeface="Aptos" panose="020B0004020202020204" pitchFamily="34" charset="0"/>
                <a:cs typeface="Arial" panose="020B0604020202020204" pitchFamily="34" charset="0"/>
              </a:rPr>
              <a:t>Highness or lowness of sound</a:t>
            </a:r>
          </a:p>
          <a:p>
            <a:pPr algn="ctr">
              <a:defRPr/>
            </a:pPr>
            <a:endParaRPr lang="en-US" sz="1000" dirty="0">
              <a:latin typeface="Aptos" panose="020B0004020202020204" pitchFamily="34" charset="0"/>
              <a:cs typeface="Arial" panose="020B0604020202020204" pitchFamily="34" charset="0"/>
            </a:endParaRPr>
          </a:p>
          <a:p>
            <a:pPr algn="ctr">
              <a:defRPr/>
            </a:pPr>
            <a:r>
              <a:rPr lang="en-US" b="1" dirty="0">
                <a:solidFill>
                  <a:srgbClr val="0070C0"/>
                </a:solidFill>
                <a:latin typeface="Aptos" panose="020B0004020202020204" pitchFamily="34" charset="0"/>
                <a:cs typeface="Arial" panose="020B0604020202020204" pitchFamily="34" charset="0"/>
              </a:rPr>
              <a:t>Timbre</a:t>
            </a:r>
          </a:p>
          <a:p>
            <a:pPr algn="ctr">
              <a:defRPr/>
            </a:pPr>
            <a:r>
              <a:rPr lang="en-US" sz="1600" b="1" dirty="0">
                <a:latin typeface="Aptos" panose="020B0004020202020204" pitchFamily="34" charset="0"/>
                <a:cs typeface="Arial" panose="020B0604020202020204" pitchFamily="34" charset="0"/>
              </a:rPr>
              <a:t>Color or quality of sound, the resonance determined</a:t>
            </a:r>
          </a:p>
          <a:p>
            <a:pPr algn="ctr">
              <a:defRPr/>
            </a:pPr>
            <a:r>
              <a:rPr lang="en-US" sz="1600" b="1" dirty="0">
                <a:latin typeface="Aptos" panose="020B0004020202020204" pitchFamily="34" charset="0"/>
                <a:cs typeface="Arial" panose="020B0604020202020204" pitchFamily="34" charset="0"/>
              </a:rPr>
              <a:t>by the type of instrument being played</a:t>
            </a:r>
          </a:p>
          <a:p>
            <a:pPr algn="ctr">
              <a:defRPr/>
            </a:pPr>
            <a:endParaRPr lang="en-US" b="1" dirty="0">
              <a:latin typeface="Aptos" panose="020B00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4257</TotalTime>
  <Words>1191</Words>
  <Application>Microsoft Office PowerPoint</Application>
  <PresentationFormat>On-screen Show (4:3)</PresentationFormat>
  <Paragraphs>166</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Arial Black</vt:lpstr>
      <vt:lpstr>Avenir</vt:lpstr>
      <vt:lpstr>Calibri</vt:lpstr>
      <vt:lpstr>Helvetica</vt:lpstr>
      <vt:lpstr>Wingdings</vt:lpstr>
      <vt:lpstr>1_Office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Tutorial-Teaching-Strategies</dc:title>
  <dc:creator>Cathy</dc:creator>
  <cp:lastModifiedBy>Julia Wayne</cp:lastModifiedBy>
  <cp:revision>310</cp:revision>
  <dcterms:modified xsi:type="dcterms:W3CDTF">2025-07-07T19:05:30Z</dcterms:modified>
</cp:coreProperties>
</file>