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692" r:id="rId5"/>
    <p:sldId id="694" r:id="rId6"/>
    <p:sldId id="652" r:id="rId7"/>
    <p:sldId id="687" r:id="rId8"/>
    <p:sldId id="69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72" autoAdjust="0"/>
    <p:restoredTop sz="94660"/>
  </p:normalViewPr>
  <p:slideViewPr>
    <p:cSldViewPr snapToGrid="0" snapToObjects="1">
      <p:cViewPr varScale="1">
        <p:scale>
          <a:sx n="74" d="100"/>
          <a:sy n="74" d="100"/>
        </p:scale>
        <p:origin x="85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Wayne" userId="c6a749927415aa40" providerId="LiveId" clId="{777C69D1-CF71-42E7-B0FE-389007A09FF6}"/>
    <pc:docChg chg="undo custSel modSld">
      <pc:chgData name="Julia Wayne" userId="c6a749927415aa40" providerId="LiveId" clId="{777C69D1-CF71-42E7-B0FE-389007A09FF6}" dt="2025-06-01T18:34:11.260" v="8" actId="122"/>
      <pc:docMkLst>
        <pc:docMk/>
      </pc:docMkLst>
      <pc:sldChg chg="modSp mod">
        <pc:chgData name="Julia Wayne" userId="c6a749927415aa40" providerId="LiveId" clId="{777C69D1-CF71-42E7-B0FE-389007A09FF6}" dt="2025-06-01T18:34:11.260" v="8" actId="122"/>
        <pc:sldMkLst>
          <pc:docMk/>
          <pc:sldMk cId="1388662468" sldId="692"/>
        </pc:sldMkLst>
        <pc:spChg chg="mod">
          <ac:chgData name="Julia Wayne" userId="c6a749927415aa40" providerId="LiveId" clId="{777C69D1-CF71-42E7-B0FE-389007A09FF6}" dt="2025-06-01T18:34:11.260" v="8" actId="122"/>
          <ac:spMkLst>
            <pc:docMk/>
            <pc:sldMk cId="1388662468" sldId="692"/>
            <ac:spMk id="9" creationId="{B5D96C29-FF54-F143-0A7C-F4F85097BF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EAD4D-5CC3-4923-9933-D048054A8091}" type="datetimeFigureOut">
              <a:rPr lang="en-US" smtClean="0"/>
              <a:t>6/1/2025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80FAA-ADF4-4E69-867E-C523F6AFF9A3}" type="slidenum">
              <a:rPr lang="en-US" smtClean="0"/>
              <a:t>‹#›</a:t>
            </a:fld>
            <a:endParaRPr lang="en-US"/>
          </a:p>
        </p:txBody>
      </p:sp>
    </p:spTree>
    <p:extLst>
      <p:ext uri="{BB962C8B-B14F-4D97-AF65-F5344CB8AC3E}">
        <p14:creationId xmlns:p14="http://schemas.microsoft.com/office/powerpoint/2010/main" val="6321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80FAA-ADF4-4E69-867E-C523F6AFF9A3}" type="slidenum">
              <a:rPr lang="en-US" smtClean="0"/>
              <a:t>1</a:t>
            </a:fld>
            <a:endParaRPr lang="en-US"/>
          </a:p>
        </p:txBody>
      </p:sp>
    </p:spTree>
    <p:extLst>
      <p:ext uri="{BB962C8B-B14F-4D97-AF65-F5344CB8AC3E}">
        <p14:creationId xmlns:p14="http://schemas.microsoft.com/office/powerpoint/2010/main" val="235613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83AD71-792A-D79D-8349-9CC1F846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45721C2-64F0-E3F6-EAB3-B3DADBDF4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2">
                    <a:lumMod val="10000"/>
                  </a:schemeClr>
                </a:solidFill>
                <a:latin typeface="Arial" panose="020B0604020202020204" pitchFamily="34" charset="0"/>
                <a:cs typeface="Arial" panose="020B0604020202020204" pitchFamily="34" charset="0"/>
              </a:rPr>
              <a:t>ASK: </a:t>
            </a:r>
            <a:r>
              <a:rPr lang="en-US" sz="1200" dirty="0">
                <a:solidFill>
                  <a:schemeClr val="bg2">
                    <a:lumMod val="10000"/>
                  </a:schemeClr>
                </a:solidFill>
                <a:latin typeface="Arial" panose="020B0604020202020204" pitchFamily="34" charset="0"/>
                <a:cs typeface="Arial" panose="020B0604020202020204" pitchFamily="34" charset="0"/>
              </a:rPr>
              <a:t>What is the intended effect of the depiction? Cinematic depictions, like words and other visual images, have connotations or shades of meaning. The resulting effect of the depiction may be positive, negative, or neutral.</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238F3398-B3CE-A135-9A80-4A5883F190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0D259-3C02-4E1F-AA56-713771E6D506}" type="slidenum">
              <a:rPr lang="en-US" altLang="en-US" smtClean="0"/>
              <a:pPr>
                <a:spcBef>
                  <a:spcPct val="0"/>
                </a:spcBef>
              </a:pPr>
              <a:t>2</a:t>
            </a:fld>
            <a:endParaRPr lang="en-US" altLang="en-US"/>
          </a:p>
        </p:txBody>
      </p:sp>
    </p:spTree>
    <p:extLst>
      <p:ext uri="{BB962C8B-B14F-4D97-AF65-F5344CB8AC3E}">
        <p14:creationId xmlns:p14="http://schemas.microsoft.com/office/powerpoint/2010/main" val="33712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270AD9-1C49-A04B-B6A6-4C0100488B53}"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953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9811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356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7354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70AD9-1C49-A04B-B6A6-4C0100488B53}"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1242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270AD9-1C49-A04B-B6A6-4C0100488B53}" type="datetimeFigureOut">
              <a:rPr lang="en-US" smtClean="0"/>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04147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270AD9-1C49-A04B-B6A6-4C0100488B53}" type="datetimeFigureOut">
              <a:rPr lang="en-US" smtClean="0"/>
              <a:t>6/1/2025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47122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270AD9-1C49-A04B-B6A6-4C0100488B53}" type="datetimeFigureOut">
              <a:rPr lang="en-US" smtClean="0"/>
              <a:t>6/1/2025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176817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70AD9-1C49-A04B-B6A6-4C0100488B53}" type="datetimeFigureOut">
              <a:rPr lang="en-US" smtClean="0"/>
              <a:t>6/1/2025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243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63967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325124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70AD9-1C49-A04B-B6A6-4C0100488B53}" type="datetimeFigureOut">
              <a:rPr lang="en-US" smtClean="0"/>
              <a:t>6/1/2025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62BFA-2C51-C24F-9EEA-DAD6AA425CD8}" type="slidenum">
              <a:rPr lang="en-US" smtClean="0"/>
              <a:t>‹#›</a:t>
            </a:fld>
            <a:endParaRPr lang="en-US"/>
          </a:p>
        </p:txBody>
      </p:sp>
    </p:spTree>
    <p:extLst>
      <p:ext uri="{BB962C8B-B14F-4D97-AF65-F5344CB8AC3E}">
        <p14:creationId xmlns:p14="http://schemas.microsoft.com/office/powerpoint/2010/main" val="212895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5D96C29-FF54-F143-0A7C-F4F85097BFE6}"/>
              </a:ext>
            </a:extLst>
          </p:cNvPr>
          <p:cNvSpPr txBox="1"/>
          <p:nvPr/>
        </p:nvSpPr>
        <p:spPr>
          <a:xfrm>
            <a:off x="248771" y="951372"/>
            <a:ext cx="8895229" cy="5447645"/>
          </a:xfrm>
          <a:prstGeom prst="rect">
            <a:avLst/>
          </a:prstGeom>
          <a:noFill/>
        </p:spPr>
        <p:txBody>
          <a:bodyPr wrap="square">
            <a:spAutoFit/>
          </a:bodyPr>
          <a:lstStyle/>
          <a:p>
            <a:pPr algn="ct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3200" b="1" dirty="0">
              <a:solidFill>
                <a:srgbClr val="0070C0"/>
              </a:solidFill>
              <a:latin typeface="+mj-lt"/>
              <a:ea typeface="Calibri" panose="020F0502020204030204" pitchFamily="34" charset="0"/>
              <a:cs typeface="Times New Roman" panose="02020603050405020304" pitchFamily="18" charset="0"/>
            </a:endParaRPr>
          </a:p>
          <a:p>
            <a:pPr algn="ctr"/>
            <a:endParaRPr lang="en-US" sz="3600" b="1" dirty="0">
              <a:solidFill>
                <a:srgbClr val="0070C0"/>
              </a:solidFill>
              <a:latin typeface="+mj-lt"/>
              <a:ea typeface="Calibri" panose="020F0502020204030204" pitchFamily="34" charset="0"/>
              <a:cs typeface="Times New Roman" panose="02020603050405020304" pitchFamily="18" charset="0"/>
            </a:endParaRPr>
          </a:p>
          <a:p>
            <a:pPr algn="ctr"/>
            <a:r>
              <a:rPr lang="en-US" sz="3600" b="1" dirty="0">
                <a:solidFill>
                  <a:srgbClr val="0070C0"/>
                </a:solidFill>
                <a:latin typeface="+mj-lt"/>
                <a:ea typeface="Calibri" panose="020F0502020204030204" pitchFamily="34" charset="0"/>
                <a:cs typeface="Times New Roman" panose="02020603050405020304" pitchFamily="18" charset="0"/>
              </a:rPr>
              <a:t>Cinema Veri</a:t>
            </a:r>
            <a:r>
              <a:rPr lang="en-US" sz="3600" b="1" dirty="0">
                <a:solidFill>
                  <a:srgbClr val="0070C0"/>
                </a:solidFill>
                <a:effectLst/>
                <a:latin typeface="+mj-lt"/>
                <a:ea typeface="Aptos" panose="020B0004020202020204" pitchFamily="34" charset="0"/>
                <a:cs typeface="Arial" panose="020B0604020202020204" pitchFamily="34" charset="0"/>
              </a:rPr>
              <a:t>té</a:t>
            </a:r>
            <a:r>
              <a:rPr lang="en-US" sz="3600" b="1" kern="0" dirty="0">
                <a:solidFill>
                  <a:srgbClr val="0070C0"/>
                </a:solidFill>
                <a:latin typeface="+mj-lt"/>
                <a:ea typeface="Aptos" panose="020B0004020202020204" pitchFamily="34" charset="0"/>
                <a:cs typeface="Arial" panose="020B0604020202020204" pitchFamily="34" charset="0"/>
              </a:rPr>
              <a:t>: </a:t>
            </a:r>
            <a:r>
              <a:rPr lang="en-US" sz="3600" b="1" kern="0" dirty="0">
                <a:solidFill>
                  <a:srgbClr val="0070C0"/>
                </a:solidFill>
                <a:effectLst/>
                <a:latin typeface="+mj-lt"/>
                <a:ea typeface="Calibri" panose="020F0502020204030204" pitchFamily="34" charset="0"/>
                <a:cs typeface="Times New Roman" panose="02020603050405020304" pitchFamily="18" charset="0"/>
              </a:rPr>
              <a:t>Filming John F. K</a:t>
            </a:r>
            <a:r>
              <a:rPr lang="en-US" sz="3600" b="1" kern="0" dirty="0">
                <a:solidFill>
                  <a:srgbClr val="0070C0"/>
                </a:solidFill>
                <a:latin typeface="+mj-lt"/>
                <a:ea typeface="Calibri" panose="020F0502020204030204" pitchFamily="34" charset="0"/>
                <a:cs typeface="Times New Roman" panose="02020603050405020304" pitchFamily="18" charset="0"/>
              </a:rPr>
              <a:t>ennedy</a:t>
            </a:r>
            <a:endParaRPr lang="en-US" sz="3600" dirty="0">
              <a:effectLst/>
              <a:latin typeface="+mj-lt"/>
              <a:ea typeface="Calibri" panose="020F0502020204030204" pitchFamily="34" charset="0"/>
              <a:cs typeface="Times New Roman" panose="02020603050405020304" pitchFamily="18" charset="0"/>
            </a:endParaRPr>
          </a:p>
        </p:txBody>
      </p:sp>
      <p:pic>
        <p:nvPicPr>
          <p:cNvPr id="3" name="Picture 2" descr="A close-up of a logo&#10;&#10;Description automatically generated">
            <a:extLst>
              <a:ext uri="{FF2B5EF4-FFF2-40B4-BE49-F238E27FC236}">
                <a16:creationId xmlns:a16="http://schemas.microsoft.com/office/drawing/2014/main" id="{92D872E6-2835-D6AB-4B1F-95959A597279}"/>
              </a:ext>
            </a:extLst>
          </p:cNvPr>
          <p:cNvPicPr>
            <a:picLocks noChangeAspect="1"/>
          </p:cNvPicPr>
          <p:nvPr/>
        </p:nvPicPr>
        <p:blipFill>
          <a:blip r:embed="rId3"/>
          <a:stretch>
            <a:fillRect/>
          </a:stretch>
        </p:blipFill>
        <p:spPr>
          <a:xfrm>
            <a:off x="2234884" y="313794"/>
            <a:ext cx="4392445" cy="888703"/>
          </a:xfrm>
          <a:prstGeom prst="rect">
            <a:avLst/>
          </a:prstGeom>
        </p:spPr>
      </p:pic>
      <p:pic>
        <p:nvPicPr>
          <p:cNvPr id="13" name="Picture 12">
            <a:extLst>
              <a:ext uri="{FF2B5EF4-FFF2-40B4-BE49-F238E27FC236}">
                <a16:creationId xmlns:a16="http://schemas.microsoft.com/office/drawing/2014/main" id="{4A355101-C373-A226-D979-A93CD08DD627}"/>
              </a:ext>
            </a:extLst>
          </p:cNvPr>
          <p:cNvPicPr>
            <a:picLocks noChangeAspect="1"/>
          </p:cNvPicPr>
          <p:nvPr/>
        </p:nvPicPr>
        <p:blipFill>
          <a:blip r:embed="rId4"/>
          <a:srcRect/>
          <a:stretch/>
        </p:blipFill>
        <p:spPr>
          <a:xfrm>
            <a:off x="1958334" y="1585007"/>
            <a:ext cx="4883166" cy="3687986"/>
          </a:xfrm>
          <a:prstGeom prst="rect">
            <a:avLst/>
          </a:prstGeom>
        </p:spPr>
      </p:pic>
    </p:spTree>
    <p:extLst>
      <p:ext uri="{BB962C8B-B14F-4D97-AF65-F5344CB8AC3E}">
        <p14:creationId xmlns:p14="http://schemas.microsoft.com/office/powerpoint/2010/main" val="138866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a:extLst>
              <a:ext uri="{FF2B5EF4-FFF2-40B4-BE49-F238E27FC236}">
                <a16:creationId xmlns:a16="http://schemas.microsoft.com/office/drawing/2014/main" id="{4951E00A-161C-D50E-DAA1-8E19D167BFDA}"/>
              </a:ext>
            </a:extLst>
          </p:cNvPr>
          <p:cNvSpPr txBox="1">
            <a:spLocks noChangeArrowheads="1"/>
          </p:cNvSpPr>
          <p:nvPr/>
        </p:nvSpPr>
        <p:spPr bwMode="auto">
          <a:xfrm>
            <a:off x="444093" y="360432"/>
            <a:ext cx="8255813" cy="46166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2">
                    <a:lumMod val="10000"/>
                  </a:schemeClr>
                </a:solidFill>
                <a:cs typeface="Calibri" panose="020F0502020204030204" pitchFamily="34" charset="0"/>
              </a:rPr>
              <a:t>How Do Filmmakers Create Depictions?</a:t>
            </a:r>
          </a:p>
        </p:txBody>
      </p:sp>
      <p:sp>
        <p:nvSpPr>
          <p:cNvPr id="5" name="TextBox 4">
            <a:extLst>
              <a:ext uri="{FF2B5EF4-FFF2-40B4-BE49-F238E27FC236}">
                <a16:creationId xmlns:a16="http://schemas.microsoft.com/office/drawing/2014/main" id="{AF2EDD5A-BACB-BB69-E4AD-103A3C454AD8}"/>
              </a:ext>
            </a:extLst>
          </p:cNvPr>
          <p:cNvSpPr txBox="1"/>
          <p:nvPr/>
        </p:nvSpPr>
        <p:spPr>
          <a:xfrm>
            <a:off x="685800" y="1219200"/>
            <a:ext cx="7772400"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FRAMING AND COMPOSITION. </a:t>
            </a:r>
            <a:r>
              <a:rPr lang="en-US" dirty="0">
                <a:solidFill>
                  <a:srgbClr val="131313"/>
                </a:solidFill>
                <a:latin typeface="Arial" panose="020B0604020202020204" pitchFamily="34" charset="0"/>
                <a:cs typeface="Arial" panose="020B0604020202020204" pitchFamily="34" charset="0"/>
              </a:rPr>
              <a:t>The arrangement of people and objects within the frame suggest meaning.</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CAMERA ANGLES AND DISTANCES. </a:t>
            </a:r>
            <a:r>
              <a:rPr lang="en-US" dirty="0">
                <a:solidFill>
                  <a:srgbClr val="131313"/>
                </a:solidFill>
                <a:latin typeface="Arial" panose="020B0604020202020204" pitchFamily="34" charset="0"/>
                <a:cs typeface="Arial" panose="020B0604020202020204" pitchFamily="34" charset="0"/>
              </a:rPr>
              <a:t>Camera placement determines how the viewer sees the subject</a:t>
            </a:r>
            <a:r>
              <a:rPr lang="en-US" dirty="0">
                <a:solidFill>
                  <a:srgbClr val="04045C"/>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LIGHTING. </a:t>
            </a:r>
            <a:r>
              <a:rPr lang="en-US" dirty="0">
                <a:solidFill>
                  <a:schemeClr val="bg2">
                    <a:lumMod val="10000"/>
                  </a:schemeClr>
                </a:solidFill>
                <a:latin typeface="Arial" panose="020B0604020202020204" pitchFamily="34" charset="0"/>
                <a:cs typeface="Arial" panose="020B0604020202020204" pitchFamily="34" charset="0"/>
              </a:rPr>
              <a:t>The light source and its intensity determines how the viewer perceives the subject.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MOVEMENT. </a:t>
            </a:r>
            <a:r>
              <a:rPr lang="en-US" dirty="0">
                <a:solidFill>
                  <a:schemeClr val="bg2">
                    <a:lumMod val="10000"/>
                  </a:schemeClr>
                </a:solidFill>
                <a:latin typeface="Arial" panose="020B0604020202020204" pitchFamily="34" charset="0"/>
                <a:cs typeface="Arial" panose="020B0604020202020204" pitchFamily="34" charset="0"/>
              </a:rPr>
              <a:t>Movement of both the camera and/or the subject within the frame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ACTION AND REACTION SHOTS. </a:t>
            </a:r>
            <a:r>
              <a:rPr lang="en-US" dirty="0">
                <a:solidFill>
                  <a:srgbClr val="131313"/>
                </a:solidFill>
                <a:latin typeface="Arial" panose="020B0604020202020204" pitchFamily="34" charset="0"/>
                <a:cs typeface="Arial" panose="020B0604020202020204" pitchFamily="34" charset="0"/>
              </a:rPr>
              <a:t>A character’s behavior and how other characters react to that behavior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SOUNDTRACK. </a:t>
            </a:r>
            <a:r>
              <a:rPr lang="en-US" dirty="0">
                <a:solidFill>
                  <a:schemeClr val="bg2">
                    <a:lumMod val="10000"/>
                  </a:schemeClr>
                </a:solidFill>
                <a:latin typeface="Arial" panose="020B0604020202020204" pitchFamily="34" charset="0"/>
                <a:cs typeface="Arial" panose="020B0604020202020204" pitchFamily="34" charset="0"/>
              </a:rPr>
              <a:t>Dialogue (both what is said and how a line is delivered), sound effects, music, and silence all suggest meaning.</a:t>
            </a:r>
          </a:p>
          <a:p>
            <a:endParaRPr lang="en-US" dirty="0"/>
          </a:p>
        </p:txBody>
      </p:sp>
    </p:spTree>
    <p:extLst>
      <p:ext uri="{BB962C8B-B14F-4D97-AF65-F5344CB8AC3E}">
        <p14:creationId xmlns:p14="http://schemas.microsoft.com/office/powerpoint/2010/main" val="31190220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ver of a magazine with a couple of men&#10;&#10;Description automatically generated">
            <a:extLst>
              <a:ext uri="{FF2B5EF4-FFF2-40B4-BE49-F238E27FC236}">
                <a16:creationId xmlns:a16="http://schemas.microsoft.com/office/drawing/2014/main" id="{131994B8-8008-852C-E0E7-9760917ECB54}"/>
              </a:ext>
            </a:extLst>
          </p:cNvPr>
          <p:cNvPicPr>
            <a:picLocks noChangeAspect="1"/>
          </p:cNvPicPr>
          <p:nvPr/>
        </p:nvPicPr>
        <p:blipFill rotWithShape="1">
          <a:blip r:embed="rId2"/>
          <a:srcRect l="373" r="610" b="2"/>
          <a:stretch/>
        </p:blipFill>
        <p:spPr>
          <a:xfrm>
            <a:off x="20" y="1282"/>
            <a:ext cx="9143980" cy="6856718"/>
          </a:xfrm>
          <a:prstGeom prst="rect">
            <a:avLst/>
          </a:prstGeom>
        </p:spPr>
      </p:pic>
    </p:spTree>
    <p:extLst>
      <p:ext uri="{BB962C8B-B14F-4D97-AF65-F5344CB8AC3E}">
        <p14:creationId xmlns:p14="http://schemas.microsoft.com/office/powerpoint/2010/main" val="171710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a:stretch/>
        </p:blipFill>
        <p:spPr>
          <a:xfrm>
            <a:off x="321589" y="2298516"/>
            <a:ext cx="4250411" cy="302416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E41F4DB-3FEB-16E4-078B-293FFF192F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0000"/>
                    </a14:imgEffect>
                  </a14:imgLayer>
                </a14:imgProps>
              </a:ext>
            </a:extLst>
          </a:blip>
          <a:srcRect/>
          <a:stretch/>
        </p:blipFill>
        <p:spPr>
          <a:xfrm>
            <a:off x="4831080" y="478035"/>
            <a:ext cx="4065392" cy="296344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975CF9AB-35B0-B67A-3C00-E0BE4683CF7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5000" contrast="-1000"/>
                    </a14:imgEffect>
                  </a14:imgLayer>
                </a14:imgProps>
              </a:ext>
            </a:extLst>
          </a:blip>
          <a:srcRect/>
          <a:stretch/>
        </p:blipFill>
        <p:spPr>
          <a:xfrm>
            <a:off x="4831080" y="3749040"/>
            <a:ext cx="4065392" cy="251943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C9D821A-FDD3-2281-55E7-9222FC1A2925}"/>
              </a:ext>
            </a:extLst>
          </p:cNvPr>
          <p:cNvSpPr txBox="1"/>
          <p:nvPr/>
        </p:nvSpPr>
        <p:spPr>
          <a:xfrm>
            <a:off x="418169" y="478035"/>
            <a:ext cx="3894752" cy="954107"/>
          </a:xfrm>
          <a:prstGeom prst="rect">
            <a:avLst/>
          </a:prstGeom>
          <a:noFill/>
        </p:spPr>
        <p:txBody>
          <a:bodyPr wrap="square" rtlCol="0">
            <a:spAutoFit/>
          </a:bodyPr>
          <a:lstStyle/>
          <a:p>
            <a:endParaRPr lang="en-US" sz="2800" dirty="0"/>
          </a:p>
          <a:p>
            <a:r>
              <a:rPr lang="en-US" sz="2800" dirty="0"/>
              <a:t>   </a:t>
            </a:r>
            <a:r>
              <a:rPr lang="en-US" sz="2800" b="1" dirty="0"/>
              <a:t>Shots and Significance</a:t>
            </a:r>
          </a:p>
        </p:txBody>
      </p:sp>
    </p:spTree>
    <p:extLst>
      <p:ext uri="{BB962C8B-B14F-4D97-AF65-F5344CB8AC3E}">
        <p14:creationId xmlns:p14="http://schemas.microsoft.com/office/powerpoint/2010/main" val="181933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70F66-670B-25A4-1B79-8609A60C0771}"/>
              </a:ext>
            </a:extLst>
          </p:cNvPr>
          <p:cNvPicPr>
            <a:picLocks noChangeAspect="1"/>
          </p:cNvPicPr>
          <p:nvPr/>
        </p:nvPicPr>
        <p:blipFill>
          <a:blip r:embed="rId2"/>
          <a:srcRect/>
          <a:stretch/>
        </p:blipFill>
        <p:spPr>
          <a:xfrm>
            <a:off x="971419" y="1240162"/>
            <a:ext cx="3399689" cy="242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DFB424A-CD5E-E461-72F0-266244775469}"/>
              </a:ext>
            </a:extLst>
          </p:cNvPr>
          <p:cNvPicPr>
            <a:picLocks noChangeAspect="1"/>
          </p:cNvPicPr>
          <p:nvPr/>
        </p:nvPicPr>
        <p:blipFill>
          <a:blip r:embed="rId3"/>
          <a:srcRect/>
          <a:stretch/>
        </p:blipFill>
        <p:spPr>
          <a:xfrm>
            <a:off x="971419" y="4013105"/>
            <a:ext cx="3537426" cy="226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B6B1EE0-CAD4-7233-75E2-6C7689074050}"/>
              </a:ext>
            </a:extLst>
          </p:cNvPr>
          <p:cNvPicPr>
            <a:picLocks noChangeAspect="1"/>
          </p:cNvPicPr>
          <p:nvPr/>
        </p:nvPicPr>
        <p:blipFill>
          <a:blip r:embed="rId4"/>
          <a:srcRect/>
          <a:stretch/>
        </p:blipFill>
        <p:spPr>
          <a:xfrm>
            <a:off x="4918364" y="4013105"/>
            <a:ext cx="3323492" cy="226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8E860B9D-BFAD-A6AD-D7D1-6CD2BAA181A0}"/>
              </a:ext>
            </a:extLst>
          </p:cNvPr>
          <p:cNvPicPr>
            <a:picLocks noChangeAspect="1"/>
          </p:cNvPicPr>
          <p:nvPr/>
        </p:nvPicPr>
        <p:blipFill>
          <a:blip r:embed="rId5"/>
          <a:srcRect/>
          <a:stretch/>
        </p:blipFill>
        <p:spPr>
          <a:xfrm>
            <a:off x="4849089" y="1240162"/>
            <a:ext cx="3468963" cy="242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EE0F1C9-87DB-9B35-2453-DFD0612D981D}"/>
              </a:ext>
            </a:extLst>
          </p:cNvPr>
          <p:cNvSpPr txBox="1"/>
          <p:nvPr/>
        </p:nvSpPr>
        <p:spPr>
          <a:xfrm>
            <a:off x="849854" y="364228"/>
            <a:ext cx="7392002" cy="523220"/>
          </a:xfrm>
          <a:prstGeom prst="rect">
            <a:avLst/>
          </a:prstGeom>
          <a:noFill/>
        </p:spPr>
        <p:txBody>
          <a:bodyPr wrap="square" rtlCol="0">
            <a:spAutoFit/>
          </a:bodyPr>
          <a:lstStyle/>
          <a:p>
            <a:pPr algn="ctr"/>
            <a:r>
              <a:rPr lang="en-US" sz="2800" b="1" dirty="0">
                <a:latin typeface="+mj-lt"/>
              </a:rPr>
              <a:t>Robert Drew Films JFK</a:t>
            </a:r>
          </a:p>
        </p:txBody>
      </p:sp>
    </p:spTree>
    <p:extLst>
      <p:ext uri="{BB962C8B-B14F-4D97-AF65-F5344CB8AC3E}">
        <p14:creationId xmlns:p14="http://schemas.microsoft.com/office/powerpoint/2010/main" val="415892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d80736-de14-4553-89c9-a2457ae4f37c">
      <Terms xmlns="http://schemas.microsoft.com/office/infopath/2007/PartnerControls"/>
    </lcf76f155ced4ddcb4097134ff3c332f>
    <TaxCatchAll xmlns="ecf7a99a-c150-4ebc-a48f-502311b09f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2CE02A49A845BABBA174C815F548" ma:contentTypeVersion="15" ma:contentTypeDescription="Create a new document." ma:contentTypeScope="" ma:versionID="a07354f3e109400952ee01ff6ca59d81">
  <xsd:schema xmlns:xsd="http://www.w3.org/2001/XMLSchema" xmlns:xs="http://www.w3.org/2001/XMLSchema" xmlns:p="http://schemas.microsoft.com/office/2006/metadata/properties" xmlns:ns2="49d80736-de14-4553-89c9-a2457ae4f37c" xmlns:ns3="ecf7a99a-c150-4ebc-a48f-502311b09f11" targetNamespace="http://schemas.microsoft.com/office/2006/metadata/properties" ma:root="true" ma:fieldsID="0b0fe9f7a5294cc873f2fa73577505b4" ns2:_="" ns3:_="">
    <xsd:import namespace="49d80736-de14-4553-89c9-a2457ae4f37c"/>
    <xsd:import namespace="ecf7a99a-c150-4ebc-a48f-502311b09f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80736-de14-4553-89c9-a2457ae4f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c12a92-6f79-4b77-84d0-f421e39f33c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f7a99a-c150-4ebc-a48f-502311b09f1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c531fa-74d7-42e5-9fb8-339a30ac448a}" ma:internalName="TaxCatchAll" ma:showField="CatchAllData" ma:web="ecf7a99a-c150-4ebc-a48f-502311b09f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0DC37E-CFA3-441F-BC2B-B8F964DA4AD1}">
  <ds:schemaRefs>
    <ds:schemaRef ds:uri="http://schemas.microsoft.com/sharepoint/v3/contenttype/forms"/>
  </ds:schemaRefs>
</ds:datastoreItem>
</file>

<file path=customXml/itemProps2.xml><?xml version="1.0" encoding="utf-8"?>
<ds:datastoreItem xmlns:ds="http://schemas.openxmlformats.org/officeDocument/2006/customXml" ds:itemID="{754D59C5-9E34-4CB7-8CCA-B4171E29B291}">
  <ds:schemaRefs>
    <ds:schemaRef ds:uri="http://schemas.microsoft.com/office/2006/metadata/properties"/>
    <ds:schemaRef ds:uri="http://schemas.microsoft.com/office/infopath/2007/PartnerControls"/>
    <ds:schemaRef ds:uri="49d80736-de14-4553-89c9-a2457ae4f37c"/>
    <ds:schemaRef ds:uri="ecf7a99a-c150-4ebc-a48f-502311b09f11"/>
  </ds:schemaRefs>
</ds:datastoreItem>
</file>

<file path=customXml/itemProps3.xml><?xml version="1.0" encoding="utf-8"?>
<ds:datastoreItem xmlns:ds="http://schemas.openxmlformats.org/officeDocument/2006/customXml" ds:itemID="{ABD47494-184E-4809-B0F8-E94C96AD4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80736-de14-4553-89c9-a2457ae4f37c"/>
    <ds:schemaRef ds:uri="ecf7a99a-c150-4ebc-a48f-502311b09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3602</TotalTime>
  <Words>177</Words>
  <Application>Microsoft Office PowerPoint</Application>
  <PresentationFormat>On-screen Show (4:3)</PresentationFormat>
  <Paragraphs>34</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slutzky</dc:creator>
  <cp:lastModifiedBy>Julia Wayne</cp:lastModifiedBy>
  <cp:revision>66</cp:revision>
  <dcterms:created xsi:type="dcterms:W3CDTF">2019-01-29T02:03:20Z</dcterms:created>
  <dcterms:modified xsi:type="dcterms:W3CDTF">2025-06-01T18:34:38Z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0x010100DD5F2CE02A49A845BABBA174C815F548</vt:lpwstr>
  </property>
</Properties>
</file>