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647" r:id="rId2"/>
    <p:sldId id="693" r:id="rId3"/>
    <p:sldId id="691" r:id="rId4"/>
    <p:sldId id="689" r:id="rId5"/>
    <p:sldId id="692" r:id="rId6"/>
    <p:sldId id="683" r:id="rId7"/>
    <p:sldId id="69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311" autoAdjust="0"/>
    <p:restoredTop sz="93366" autoAdjust="0"/>
  </p:normalViewPr>
  <p:slideViewPr>
    <p:cSldViewPr snapToGrid="0" snapToObjects="1">
      <p:cViewPr varScale="1">
        <p:scale>
          <a:sx n="68" d="100"/>
          <a:sy n="68" d="100"/>
        </p:scale>
        <p:origin x="96" y="5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EAD4D-5CC3-4923-9933-D048054A8091}" type="datetimeFigureOut">
              <a:rPr lang="en-US" smtClean="0"/>
              <a:t>11/15/2024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80FAA-ADF4-4E69-867E-C523F6AFF9A3}" type="slidenum">
              <a:rPr lang="en-US" smtClean="0"/>
              <a:t>‹#›</a:t>
            </a:fld>
            <a:endParaRPr lang="en-US"/>
          </a:p>
        </p:txBody>
      </p:sp>
    </p:spTree>
    <p:extLst>
      <p:ext uri="{BB962C8B-B14F-4D97-AF65-F5344CB8AC3E}">
        <p14:creationId xmlns:p14="http://schemas.microsoft.com/office/powerpoint/2010/main" val="6321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80FAA-ADF4-4E69-867E-C523F6AFF9A3}" type="slidenum">
              <a:rPr lang="en-US" smtClean="0"/>
              <a:t>1</a:t>
            </a:fld>
            <a:endParaRPr lang="en-US"/>
          </a:p>
        </p:txBody>
      </p:sp>
    </p:spTree>
    <p:extLst>
      <p:ext uri="{BB962C8B-B14F-4D97-AF65-F5344CB8AC3E}">
        <p14:creationId xmlns:p14="http://schemas.microsoft.com/office/powerpoint/2010/main" val="235613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583AD71-792A-D79D-8349-9CC1F84609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45721C2-64F0-E3F6-EAB3-B3DADBDF46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solidFill>
                  <a:schemeClr val="bg2">
                    <a:lumMod val="10000"/>
                  </a:schemeClr>
                </a:solidFill>
                <a:latin typeface="Arial" panose="020B0604020202020204" pitchFamily="34" charset="0"/>
                <a:cs typeface="Arial" panose="020B0604020202020204" pitchFamily="34" charset="0"/>
              </a:rPr>
              <a:t>ASK: </a:t>
            </a:r>
            <a:r>
              <a:rPr lang="en-US" sz="1200" dirty="0">
                <a:solidFill>
                  <a:schemeClr val="bg2">
                    <a:lumMod val="10000"/>
                  </a:schemeClr>
                </a:solidFill>
                <a:latin typeface="Arial" panose="020B0604020202020204" pitchFamily="34" charset="0"/>
                <a:cs typeface="Arial" panose="020B0604020202020204" pitchFamily="34" charset="0"/>
              </a:rPr>
              <a:t>What is the intended effect of the depiction? Cinematic depictions, like words and other visual images, have connotations or shades of meaning. The resulting effect of the depiction may be positive, negative, or neutral.</a:t>
            </a:r>
          </a:p>
          <a:p>
            <a:pPr eaLnBrk="1" hangingPunct="1">
              <a:spcBef>
                <a:spcPct val="0"/>
              </a:spcBef>
            </a:pPr>
            <a:endParaRPr lang="en-US" altLang="en-US" dirty="0"/>
          </a:p>
        </p:txBody>
      </p:sp>
      <p:sp>
        <p:nvSpPr>
          <p:cNvPr id="25604" name="Slide Number Placeholder 3">
            <a:extLst>
              <a:ext uri="{FF2B5EF4-FFF2-40B4-BE49-F238E27FC236}">
                <a16:creationId xmlns:a16="http://schemas.microsoft.com/office/drawing/2014/main" id="{238F3398-B3CE-A135-9A80-4A5883F190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F0D259-3C02-4E1F-AA56-713771E6D506}" type="slidenum">
              <a:rPr lang="en-US" altLang="en-US" smtClean="0"/>
              <a:pPr>
                <a:spcBef>
                  <a:spcPct val="0"/>
                </a:spcBef>
              </a:pPr>
              <a:t>2</a:t>
            </a:fld>
            <a:endParaRPr lang="en-US" altLang="en-US"/>
          </a:p>
        </p:txBody>
      </p:sp>
    </p:spTree>
    <p:extLst>
      <p:ext uri="{BB962C8B-B14F-4D97-AF65-F5344CB8AC3E}">
        <p14:creationId xmlns:p14="http://schemas.microsoft.com/office/powerpoint/2010/main" val="3371292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270AD9-1C49-A04B-B6A6-4C0100488B53}"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83953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270AD9-1C49-A04B-B6A6-4C0100488B53}"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981136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270AD9-1C49-A04B-B6A6-4C0100488B53}"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43564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270AD9-1C49-A04B-B6A6-4C0100488B53}"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7354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270AD9-1C49-A04B-B6A6-4C0100488B53}"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412420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270AD9-1C49-A04B-B6A6-4C0100488B53}"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404147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270AD9-1C49-A04B-B6A6-4C0100488B53}" type="datetimeFigureOut">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47122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270AD9-1C49-A04B-B6A6-4C0100488B53}" type="datetimeFigureOut">
              <a:rPr lang="en-US" smtClean="0"/>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1768171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70AD9-1C49-A04B-B6A6-4C0100488B53}" type="datetimeFigureOut">
              <a:rPr lang="en-US" smtClean="0"/>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83243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270AD9-1C49-A04B-B6A6-4C0100488B53}"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639672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270AD9-1C49-A04B-B6A6-4C0100488B53}"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3251240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70AD9-1C49-A04B-B6A6-4C0100488B53}" type="datetimeFigureOut">
              <a:rPr lang="en-US" smtClean="0"/>
              <a:t>11/15/2024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62BFA-2C51-C24F-9EEA-DAD6AA425CD8}" type="slidenum">
              <a:rPr lang="en-US" smtClean="0"/>
              <a:t>‹#›</a:t>
            </a:fld>
            <a:endParaRPr lang="en-US"/>
          </a:p>
        </p:txBody>
      </p:sp>
    </p:spTree>
    <p:extLst>
      <p:ext uri="{BB962C8B-B14F-4D97-AF65-F5344CB8AC3E}">
        <p14:creationId xmlns:p14="http://schemas.microsoft.com/office/powerpoint/2010/main" val="2128959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5D96C29-FF54-F143-0A7C-F4F85097BFE6}"/>
              </a:ext>
            </a:extLst>
          </p:cNvPr>
          <p:cNvSpPr txBox="1"/>
          <p:nvPr/>
        </p:nvSpPr>
        <p:spPr>
          <a:xfrm>
            <a:off x="-21088" y="1004842"/>
            <a:ext cx="8895229" cy="4955203"/>
          </a:xfrm>
          <a:prstGeom prst="rect">
            <a:avLst/>
          </a:prstGeom>
          <a:noFill/>
        </p:spPr>
        <p:txBody>
          <a:bodyPr wrap="square">
            <a:spAutoFit/>
          </a:bodyPr>
          <a:lstStyle/>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US" sz="2800" b="1"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2800" b="1"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Autocracy on Film</a:t>
            </a:r>
            <a:r>
              <a:rPr lang="en-US" sz="2800" b="1" kern="0" dirty="0">
                <a:solidFill>
                  <a:srgbClr val="0070C0"/>
                </a:solidFill>
                <a:effectLst/>
                <a:latin typeface="Times New Roman" panose="02020603050405020304" pitchFamily="18" charset="0"/>
                <a:ea typeface="Times New Roman" panose="02020603050405020304" pitchFamily="18" charset="0"/>
              </a:rPr>
              <a:t>—</a:t>
            </a:r>
            <a:r>
              <a:rPr lang="en-US" sz="2800"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Gabriel Over the White House</a:t>
            </a:r>
            <a:r>
              <a:rPr lang="en-US" sz="2400"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p>
          <a:p>
            <a:pPr algn="ctr"/>
            <a:r>
              <a:rPr lang="en-US" sz="2000" dirty="0">
                <a:latin typeface="Calibri" panose="020F0502020204030204" pitchFamily="34" charset="0"/>
                <a:ea typeface="Calibri" panose="020F0502020204030204" pitchFamily="34" charset="0"/>
                <a:cs typeface="Times New Roman" panose="02020603050405020304" pitchFamily="18" charset="0"/>
              </a:rPr>
              <a:t>(1933, directed by Gregory La Cava)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close-up of a logo&#10;&#10;Description automatically generated">
            <a:extLst>
              <a:ext uri="{FF2B5EF4-FFF2-40B4-BE49-F238E27FC236}">
                <a16:creationId xmlns:a16="http://schemas.microsoft.com/office/drawing/2014/main" id="{92D872E6-2835-D6AB-4B1F-95959A597279}"/>
              </a:ext>
            </a:extLst>
          </p:cNvPr>
          <p:cNvPicPr>
            <a:picLocks noChangeAspect="1"/>
          </p:cNvPicPr>
          <p:nvPr/>
        </p:nvPicPr>
        <p:blipFill>
          <a:blip r:embed="rId3"/>
          <a:stretch>
            <a:fillRect/>
          </a:stretch>
        </p:blipFill>
        <p:spPr>
          <a:xfrm>
            <a:off x="2462707" y="379573"/>
            <a:ext cx="3874791" cy="783969"/>
          </a:xfrm>
          <a:prstGeom prst="rect">
            <a:avLst/>
          </a:prstGeom>
        </p:spPr>
      </p:pic>
      <p:pic>
        <p:nvPicPr>
          <p:cNvPr id="13" name="Picture 12" descr="A person standing at a podium&#10;&#10;Description automatically generated">
            <a:extLst>
              <a:ext uri="{FF2B5EF4-FFF2-40B4-BE49-F238E27FC236}">
                <a16:creationId xmlns:a16="http://schemas.microsoft.com/office/drawing/2014/main" id="{4A355101-C373-A226-D979-A93CD08DD627}"/>
              </a:ext>
            </a:extLst>
          </p:cNvPr>
          <p:cNvPicPr>
            <a:picLocks noChangeAspect="1"/>
          </p:cNvPicPr>
          <p:nvPr/>
        </p:nvPicPr>
        <p:blipFill>
          <a:blip r:embed="rId4"/>
          <a:stretch>
            <a:fillRect/>
          </a:stretch>
        </p:blipFill>
        <p:spPr>
          <a:xfrm>
            <a:off x="2188391" y="1499425"/>
            <a:ext cx="4423424" cy="3340768"/>
          </a:xfrm>
          <a:prstGeom prst="rect">
            <a:avLst/>
          </a:prstGeom>
        </p:spPr>
      </p:pic>
    </p:spTree>
    <p:extLst>
      <p:ext uri="{BB962C8B-B14F-4D97-AF65-F5344CB8AC3E}">
        <p14:creationId xmlns:p14="http://schemas.microsoft.com/office/powerpoint/2010/main" val="812335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Box 3">
            <a:extLst>
              <a:ext uri="{FF2B5EF4-FFF2-40B4-BE49-F238E27FC236}">
                <a16:creationId xmlns:a16="http://schemas.microsoft.com/office/drawing/2014/main" id="{4951E00A-161C-D50E-DAA1-8E19D167BFDA}"/>
              </a:ext>
            </a:extLst>
          </p:cNvPr>
          <p:cNvSpPr txBox="1">
            <a:spLocks noChangeArrowheads="1"/>
          </p:cNvSpPr>
          <p:nvPr/>
        </p:nvSpPr>
        <p:spPr bwMode="auto">
          <a:xfrm>
            <a:off x="444093" y="360432"/>
            <a:ext cx="8255813" cy="461665"/>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chemeClr val="bg2">
                    <a:lumMod val="10000"/>
                  </a:schemeClr>
                </a:solidFill>
                <a:cs typeface="Calibri" panose="020F0502020204030204" pitchFamily="34" charset="0"/>
              </a:rPr>
              <a:t>How Do Filmmakers Create Depictions?</a:t>
            </a:r>
          </a:p>
        </p:txBody>
      </p:sp>
      <p:sp>
        <p:nvSpPr>
          <p:cNvPr id="5" name="TextBox 4">
            <a:extLst>
              <a:ext uri="{FF2B5EF4-FFF2-40B4-BE49-F238E27FC236}">
                <a16:creationId xmlns:a16="http://schemas.microsoft.com/office/drawing/2014/main" id="{AF2EDD5A-BACB-BB69-E4AD-103A3C454AD8}"/>
              </a:ext>
            </a:extLst>
          </p:cNvPr>
          <p:cNvSpPr txBox="1"/>
          <p:nvPr/>
        </p:nvSpPr>
        <p:spPr>
          <a:xfrm>
            <a:off x="685800" y="1219200"/>
            <a:ext cx="7772400"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FRAMING AND COMPOSITION. </a:t>
            </a:r>
            <a:r>
              <a:rPr lang="en-US" dirty="0">
                <a:solidFill>
                  <a:srgbClr val="131313"/>
                </a:solidFill>
                <a:latin typeface="Arial" panose="020B0604020202020204" pitchFamily="34" charset="0"/>
                <a:cs typeface="Arial" panose="020B0604020202020204" pitchFamily="34" charset="0"/>
              </a:rPr>
              <a:t>The arrangement of people and objects within the frame suggest meaning.</a:t>
            </a:r>
          </a:p>
          <a:p>
            <a:pPr marL="342900" indent="-342900">
              <a:buFont typeface="Arial" panose="020B0604020202020204" pitchFamily="34" charset="0"/>
              <a:buChar char="•"/>
            </a:pPr>
            <a:endParaRPr lang="en-US"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CAMERA ANGLES AND DISTANCES. </a:t>
            </a:r>
            <a:r>
              <a:rPr lang="en-US" dirty="0">
                <a:solidFill>
                  <a:srgbClr val="131313"/>
                </a:solidFill>
                <a:latin typeface="Arial" panose="020B0604020202020204" pitchFamily="34" charset="0"/>
                <a:cs typeface="Arial" panose="020B0604020202020204" pitchFamily="34" charset="0"/>
              </a:rPr>
              <a:t>Camera placement determines how the viewer sees the subject</a:t>
            </a:r>
            <a:r>
              <a:rPr lang="en-US" dirty="0">
                <a:solidFill>
                  <a:srgbClr val="04045C"/>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US"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LIGHTING. </a:t>
            </a:r>
            <a:r>
              <a:rPr lang="en-US" dirty="0">
                <a:solidFill>
                  <a:schemeClr val="bg2">
                    <a:lumMod val="10000"/>
                  </a:schemeClr>
                </a:solidFill>
                <a:latin typeface="Arial" panose="020B0604020202020204" pitchFamily="34" charset="0"/>
                <a:cs typeface="Arial" panose="020B0604020202020204" pitchFamily="34" charset="0"/>
              </a:rPr>
              <a:t>The light source and its intensity determines how the viewer perceives the subject.  </a:t>
            </a:r>
          </a:p>
          <a:p>
            <a:pPr marL="342900" indent="-342900">
              <a:buFont typeface="Arial" panose="020B0604020202020204" pitchFamily="34" charset="0"/>
              <a:buChar char="•"/>
            </a:pPr>
            <a:endParaRPr lang="en-US"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MOVEMENT. </a:t>
            </a:r>
            <a:r>
              <a:rPr lang="en-US" dirty="0">
                <a:solidFill>
                  <a:schemeClr val="bg2">
                    <a:lumMod val="10000"/>
                  </a:schemeClr>
                </a:solidFill>
                <a:latin typeface="Arial" panose="020B0604020202020204" pitchFamily="34" charset="0"/>
                <a:cs typeface="Arial" panose="020B0604020202020204" pitchFamily="34" charset="0"/>
              </a:rPr>
              <a:t>Movement of both the camera and/or the subject within the frame suggests meaning. </a:t>
            </a:r>
          </a:p>
          <a:p>
            <a:pPr marL="342900" indent="-342900">
              <a:buFont typeface="Arial" panose="020B0604020202020204" pitchFamily="34" charset="0"/>
              <a:buChar char="•"/>
            </a:pPr>
            <a:endParaRPr lang="en-US"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ACTION AND REACTION SHOTS. </a:t>
            </a:r>
            <a:r>
              <a:rPr lang="en-US" dirty="0">
                <a:solidFill>
                  <a:srgbClr val="131313"/>
                </a:solidFill>
                <a:latin typeface="Arial" panose="020B0604020202020204" pitchFamily="34" charset="0"/>
                <a:cs typeface="Arial" panose="020B0604020202020204" pitchFamily="34" charset="0"/>
              </a:rPr>
              <a:t>A character’s behavior and how other characters react to that behavior suggests meaning. </a:t>
            </a:r>
          </a:p>
          <a:p>
            <a:pPr marL="342900" indent="-342900">
              <a:buFont typeface="Arial" panose="020B0604020202020204" pitchFamily="34" charset="0"/>
              <a:buChar char="•"/>
            </a:pPr>
            <a:endParaRPr lang="en-US"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SOUNDTRACK. </a:t>
            </a:r>
            <a:r>
              <a:rPr lang="en-US" dirty="0">
                <a:solidFill>
                  <a:schemeClr val="bg2">
                    <a:lumMod val="10000"/>
                  </a:schemeClr>
                </a:solidFill>
                <a:latin typeface="Arial" panose="020B0604020202020204" pitchFamily="34" charset="0"/>
                <a:cs typeface="Arial" panose="020B0604020202020204" pitchFamily="34" charset="0"/>
              </a:rPr>
              <a:t>Dialogue (both what is said and how a line is delivered), sound effects, music, and silence all suggest meaning.</a:t>
            </a:r>
          </a:p>
          <a:p>
            <a:endParaRPr lang="en-US" dirty="0"/>
          </a:p>
        </p:txBody>
      </p:sp>
    </p:spTree>
    <p:extLst>
      <p:ext uri="{BB962C8B-B14F-4D97-AF65-F5344CB8AC3E}">
        <p14:creationId xmlns:p14="http://schemas.microsoft.com/office/powerpoint/2010/main" val="311902203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202894-39CD-5C98-6FF6-79054B2352E5}"/>
              </a:ext>
            </a:extLst>
          </p:cNvPr>
          <p:cNvPicPr>
            <a:picLocks noChangeAspect="1"/>
          </p:cNvPicPr>
          <p:nvPr/>
        </p:nvPicPr>
        <p:blipFill>
          <a:blip r:embed="rId2"/>
          <a:srcRect/>
          <a:stretch/>
        </p:blipFill>
        <p:spPr>
          <a:xfrm>
            <a:off x="1009497" y="971853"/>
            <a:ext cx="6949439" cy="5219368"/>
          </a:xfrm>
          <a:prstGeom prst="rect">
            <a:avLst/>
          </a:prstGeom>
        </p:spPr>
      </p:pic>
      <p:sp>
        <p:nvSpPr>
          <p:cNvPr id="4" name="TextBox 3">
            <a:extLst>
              <a:ext uri="{FF2B5EF4-FFF2-40B4-BE49-F238E27FC236}">
                <a16:creationId xmlns:a16="http://schemas.microsoft.com/office/drawing/2014/main" id="{057E3D64-E12F-3345-E793-D408F679D2DD}"/>
              </a:ext>
            </a:extLst>
          </p:cNvPr>
          <p:cNvSpPr txBox="1"/>
          <p:nvPr/>
        </p:nvSpPr>
        <p:spPr>
          <a:xfrm>
            <a:off x="468173" y="363352"/>
            <a:ext cx="7984451" cy="400110"/>
          </a:xfrm>
          <a:prstGeom prst="rect">
            <a:avLst/>
          </a:prstGeom>
          <a:noFill/>
        </p:spPr>
        <p:txBody>
          <a:bodyPr wrap="square" rtlCol="0">
            <a:spAutoFit/>
          </a:bodyPr>
          <a:lstStyle/>
          <a:p>
            <a:pPr algn="ctr"/>
            <a:r>
              <a:rPr lang="en-US" sz="2000" b="1" dirty="0">
                <a:latin typeface="+mj-lt"/>
              </a:rPr>
              <a:t>Analyzing Cinematic Depictions—Taking the Oath of Office</a:t>
            </a:r>
          </a:p>
        </p:txBody>
      </p:sp>
    </p:spTree>
    <p:extLst>
      <p:ext uri="{BB962C8B-B14F-4D97-AF65-F5344CB8AC3E}">
        <p14:creationId xmlns:p14="http://schemas.microsoft.com/office/powerpoint/2010/main" val="392062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4AC509-2549-34A3-DD1F-46CB63BEB0FF}"/>
              </a:ext>
            </a:extLst>
          </p:cNvPr>
          <p:cNvPicPr>
            <a:picLocks noChangeAspect="1"/>
          </p:cNvPicPr>
          <p:nvPr/>
        </p:nvPicPr>
        <p:blipFill>
          <a:blip r:embed="rId2"/>
          <a:srcRect/>
          <a:stretch/>
        </p:blipFill>
        <p:spPr>
          <a:xfrm>
            <a:off x="275650" y="2160459"/>
            <a:ext cx="4229707" cy="308221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BE41F4DB-3FEB-16E4-078B-293FFF192F2B}"/>
              </a:ext>
            </a:extLst>
          </p:cNvPr>
          <p:cNvPicPr>
            <a:picLocks noChangeAspect="1"/>
          </p:cNvPicPr>
          <p:nvPr/>
        </p:nvPicPr>
        <p:blipFill>
          <a:blip r:embed="rId3"/>
          <a:srcRect/>
          <a:stretch/>
        </p:blipFill>
        <p:spPr>
          <a:xfrm>
            <a:off x="4768409" y="2160459"/>
            <a:ext cx="4155285" cy="308221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59B450A1-B55A-7FD6-F008-6CB376E7A10E}"/>
              </a:ext>
            </a:extLst>
          </p:cNvPr>
          <p:cNvSpPr txBox="1"/>
          <p:nvPr/>
        </p:nvSpPr>
        <p:spPr>
          <a:xfrm>
            <a:off x="209298" y="561285"/>
            <a:ext cx="8592118" cy="769441"/>
          </a:xfrm>
          <a:prstGeom prst="rect">
            <a:avLst/>
          </a:prstGeom>
          <a:solidFill>
            <a:schemeClr val="bg1"/>
          </a:solidFill>
        </p:spPr>
        <p:txBody>
          <a:bodyPr wrap="square" rtlCol="0">
            <a:spAutoFit/>
          </a:bodyPr>
          <a:lstStyle/>
          <a:p>
            <a:pPr algn="ctr"/>
            <a:endParaRPr lang="en-US" sz="2000" b="1" dirty="0">
              <a:latin typeface="+mj-lt"/>
            </a:endParaRPr>
          </a:p>
          <a:p>
            <a:pPr algn="ctr"/>
            <a:r>
              <a:rPr lang="en-US" sz="2400" b="1" dirty="0">
                <a:latin typeface="+mj-lt"/>
              </a:rPr>
              <a:t>Analyzing Cinematic Depictions—The Oval Office</a:t>
            </a:r>
          </a:p>
        </p:txBody>
      </p:sp>
      <p:pic>
        <p:nvPicPr>
          <p:cNvPr id="6" name="Picture 5">
            <a:extLst>
              <a:ext uri="{FF2B5EF4-FFF2-40B4-BE49-F238E27FC236}">
                <a16:creationId xmlns:a16="http://schemas.microsoft.com/office/drawing/2014/main" id="{45C2C9A8-5DE8-9BC7-39D9-4691A909C685}"/>
              </a:ext>
            </a:extLst>
          </p:cNvPr>
          <p:cNvPicPr>
            <a:picLocks noChangeAspect="1"/>
          </p:cNvPicPr>
          <p:nvPr/>
        </p:nvPicPr>
        <p:blipFill>
          <a:blip r:embed="rId4"/>
          <a:srcRect/>
          <a:stretch/>
        </p:blipFill>
        <p:spPr>
          <a:xfrm>
            <a:off x="440057" y="2160460"/>
            <a:ext cx="4065300" cy="3027947"/>
          </a:xfrm>
          <a:prstGeom prst="rect">
            <a:avLst/>
          </a:prstGeom>
        </p:spPr>
      </p:pic>
    </p:spTree>
    <p:extLst>
      <p:ext uri="{BB962C8B-B14F-4D97-AF65-F5344CB8AC3E}">
        <p14:creationId xmlns:p14="http://schemas.microsoft.com/office/powerpoint/2010/main" val="1304571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CCA49-7DD6-4DDE-3542-BA291B792AD6}"/>
              </a:ext>
            </a:extLst>
          </p:cNvPr>
          <p:cNvPicPr>
            <a:picLocks noChangeAspect="1"/>
          </p:cNvPicPr>
          <p:nvPr/>
        </p:nvPicPr>
        <p:blipFill>
          <a:blip r:embed="rId2"/>
          <a:srcRect/>
          <a:stretch/>
        </p:blipFill>
        <p:spPr>
          <a:xfrm>
            <a:off x="1320633" y="1201144"/>
            <a:ext cx="6502734" cy="4840722"/>
          </a:xfrm>
          <a:prstGeom prst="rect">
            <a:avLst/>
          </a:prstGeom>
        </p:spPr>
      </p:pic>
      <p:sp>
        <p:nvSpPr>
          <p:cNvPr id="4" name="TextBox 3">
            <a:extLst>
              <a:ext uri="{FF2B5EF4-FFF2-40B4-BE49-F238E27FC236}">
                <a16:creationId xmlns:a16="http://schemas.microsoft.com/office/drawing/2014/main" id="{FE90D1A7-FF0A-B4AC-AA7F-182897B6E285}"/>
              </a:ext>
            </a:extLst>
          </p:cNvPr>
          <p:cNvSpPr txBox="1"/>
          <p:nvPr/>
        </p:nvSpPr>
        <p:spPr>
          <a:xfrm>
            <a:off x="352926" y="454830"/>
            <a:ext cx="8390021" cy="461665"/>
          </a:xfrm>
          <a:prstGeom prst="rect">
            <a:avLst/>
          </a:prstGeom>
          <a:noFill/>
        </p:spPr>
        <p:txBody>
          <a:bodyPr wrap="square" rtlCol="0">
            <a:spAutoFit/>
          </a:bodyPr>
          <a:lstStyle/>
          <a:p>
            <a:pPr algn="ctr"/>
            <a:r>
              <a:rPr lang="en-US" sz="2400" b="1" dirty="0">
                <a:latin typeface="+mj-lt"/>
                <a:cs typeface="Calibri" panose="020F0502020204030204" pitchFamily="34" charset="0"/>
              </a:rPr>
              <a:t>Notice of Termination</a:t>
            </a:r>
          </a:p>
        </p:txBody>
      </p:sp>
    </p:spTree>
    <p:extLst>
      <p:ext uri="{BB962C8B-B14F-4D97-AF65-F5344CB8AC3E}">
        <p14:creationId xmlns:p14="http://schemas.microsoft.com/office/powerpoint/2010/main" val="404188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4AC509-2549-34A3-DD1F-46CB63BEB0FF}"/>
              </a:ext>
            </a:extLst>
          </p:cNvPr>
          <p:cNvPicPr>
            <a:picLocks noChangeAspect="1"/>
          </p:cNvPicPr>
          <p:nvPr/>
        </p:nvPicPr>
        <p:blipFill>
          <a:blip r:embed="rId2"/>
          <a:srcRect/>
          <a:stretch/>
        </p:blipFill>
        <p:spPr>
          <a:xfrm>
            <a:off x="1287888" y="1250065"/>
            <a:ext cx="6568224" cy="4926168"/>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59B450A1-B55A-7FD6-F008-6CB376E7A10E}"/>
              </a:ext>
            </a:extLst>
          </p:cNvPr>
          <p:cNvSpPr txBox="1"/>
          <p:nvPr/>
        </p:nvSpPr>
        <p:spPr>
          <a:xfrm>
            <a:off x="321588" y="219456"/>
            <a:ext cx="8436517" cy="707886"/>
          </a:xfrm>
          <a:prstGeom prst="rect">
            <a:avLst/>
          </a:prstGeom>
          <a:noFill/>
        </p:spPr>
        <p:txBody>
          <a:bodyPr wrap="square" rtlCol="0">
            <a:spAutoFit/>
          </a:bodyPr>
          <a:lstStyle/>
          <a:p>
            <a:pPr algn="ctr"/>
            <a:endParaRPr lang="en-US" sz="2000" b="1" dirty="0">
              <a:latin typeface="+mj-lt"/>
            </a:endParaRPr>
          </a:p>
          <a:p>
            <a:pPr algn="ctr"/>
            <a:r>
              <a:rPr lang="en-US" sz="2000" b="1" dirty="0">
                <a:latin typeface="+mj-lt"/>
              </a:rPr>
              <a:t>Analyzing Cinematic Depictions—Addressing Congress</a:t>
            </a:r>
          </a:p>
        </p:txBody>
      </p:sp>
    </p:spTree>
    <p:extLst>
      <p:ext uri="{BB962C8B-B14F-4D97-AF65-F5344CB8AC3E}">
        <p14:creationId xmlns:p14="http://schemas.microsoft.com/office/powerpoint/2010/main" val="162732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41F4DB-3FEB-16E4-078B-293FFF192F2B}"/>
              </a:ext>
            </a:extLst>
          </p:cNvPr>
          <p:cNvPicPr>
            <a:picLocks noChangeAspect="1"/>
          </p:cNvPicPr>
          <p:nvPr/>
        </p:nvPicPr>
        <p:blipFill>
          <a:blip r:embed="rId2"/>
          <a:srcRect/>
          <a:stretch/>
        </p:blipFill>
        <p:spPr>
          <a:xfrm>
            <a:off x="4715341" y="2105676"/>
            <a:ext cx="4147153" cy="313211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59B450A1-B55A-7FD6-F008-6CB376E7A10E}"/>
              </a:ext>
            </a:extLst>
          </p:cNvPr>
          <p:cNvSpPr txBox="1"/>
          <p:nvPr/>
        </p:nvSpPr>
        <p:spPr>
          <a:xfrm>
            <a:off x="321589" y="404122"/>
            <a:ext cx="8370980" cy="830997"/>
          </a:xfrm>
          <a:prstGeom prst="rect">
            <a:avLst/>
          </a:prstGeom>
          <a:noFill/>
        </p:spPr>
        <p:txBody>
          <a:bodyPr wrap="square" rtlCol="0">
            <a:spAutoFit/>
          </a:bodyPr>
          <a:lstStyle/>
          <a:p>
            <a:pPr algn="ctr"/>
            <a:endParaRPr lang="en-US" sz="2400" b="1" dirty="0">
              <a:latin typeface="+mj-lt"/>
            </a:endParaRPr>
          </a:p>
          <a:p>
            <a:pPr algn="ctr"/>
            <a:r>
              <a:rPr lang="en-US" sz="2400" b="1" dirty="0">
                <a:latin typeface="+mj-lt"/>
              </a:rPr>
              <a:t>Contrasting Depictions</a:t>
            </a:r>
          </a:p>
        </p:txBody>
      </p:sp>
      <p:pic>
        <p:nvPicPr>
          <p:cNvPr id="3" name="Picture 2">
            <a:extLst>
              <a:ext uri="{FF2B5EF4-FFF2-40B4-BE49-F238E27FC236}">
                <a16:creationId xmlns:a16="http://schemas.microsoft.com/office/drawing/2014/main" id="{3F4AC509-2549-34A3-DD1F-46CB63BEB0FF}"/>
              </a:ext>
            </a:extLst>
          </p:cNvPr>
          <p:cNvPicPr>
            <a:picLocks noChangeAspect="1"/>
          </p:cNvPicPr>
          <p:nvPr/>
        </p:nvPicPr>
        <p:blipFill>
          <a:blip r:embed="rId3"/>
          <a:srcRect/>
          <a:stretch/>
        </p:blipFill>
        <p:spPr>
          <a:xfrm>
            <a:off x="320184" y="2105677"/>
            <a:ext cx="4222554" cy="313211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68390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5F2CE02A49A845BABBA174C815F548" ma:contentTypeVersion="15" ma:contentTypeDescription="Create a new document." ma:contentTypeScope="" ma:versionID="a07354f3e109400952ee01ff6ca59d81">
  <xsd:schema xmlns:xsd="http://www.w3.org/2001/XMLSchema" xmlns:xs="http://www.w3.org/2001/XMLSchema" xmlns:p="http://schemas.microsoft.com/office/2006/metadata/properties" xmlns:ns2="49d80736-de14-4553-89c9-a2457ae4f37c" xmlns:ns3="ecf7a99a-c150-4ebc-a48f-502311b09f11" targetNamespace="http://schemas.microsoft.com/office/2006/metadata/properties" ma:root="true" ma:fieldsID="0b0fe9f7a5294cc873f2fa73577505b4" ns2:_="" ns3:_="">
    <xsd:import namespace="49d80736-de14-4553-89c9-a2457ae4f37c"/>
    <xsd:import namespace="ecf7a99a-c150-4ebc-a48f-502311b09f1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d80736-de14-4553-89c9-a2457ae4f3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3c12a92-6f79-4b77-84d0-f421e39f33c2"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f7a99a-c150-4ebc-a48f-502311b09f1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6c531fa-74d7-42e5-9fb8-339a30ac448a}" ma:internalName="TaxCatchAll" ma:showField="CatchAllData" ma:web="ecf7a99a-c150-4ebc-a48f-502311b09f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d80736-de14-4553-89c9-a2457ae4f37c">
      <Terms xmlns="http://schemas.microsoft.com/office/infopath/2007/PartnerControls"/>
    </lcf76f155ced4ddcb4097134ff3c332f>
    <TaxCatchAll xmlns="ecf7a99a-c150-4ebc-a48f-502311b09f11" xsi:nil="true"/>
  </documentManagement>
</p:properties>
</file>

<file path=customXml/itemProps1.xml><?xml version="1.0" encoding="utf-8"?>
<ds:datastoreItem xmlns:ds="http://schemas.openxmlformats.org/officeDocument/2006/customXml" ds:itemID="{FAD66C95-3C27-49BC-BE23-4E2E8BBB7D7C}"/>
</file>

<file path=customXml/itemProps2.xml><?xml version="1.0" encoding="utf-8"?>
<ds:datastoreItem xmlns:ds="http://schemas.openxmlformats.org/officeDocument/2006/customXml" ds:itemID="{9CD57A3C-C7A8-4E60-B748-38DEF9BEC2EF}"/>
</file>

<file path=customXml/itemProps3.xml><?xml version="1.0" encoding="utf-8"?>
<ds:datastoreItem xmlns:ds="http://schemas.openxmlformats.org/officeDocument/2006/customXml" ds:itemID="{942C7BB1-3533-454A-9C87-D45F139556FE}"/>
</file>

<file path=docProps/app.xml><?xml version="1.0" encoding="utf-8"?>
<Properties xmlns="http://schemas.openxmlformats.org/officeDocument/2006/extended-properties" xmlns:vt="http://schemas.openxmlformats.org/officeDocument/2006/docPropsVTypes">
  <TotalTime>4122</TotalTime>
  <Words>206</Words>
  <Application>Microsoft Office PowerPoint</Application>
  <PresentationFormat>On-screen Show (4:3)</PresentationFormat>
  <Paragraphs>39</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slutzky</dc:creator>
  <cp:lastModifiedBy>Julia</cp:lastModifiedBy>
  <cp:revision>78</cp:revision>
  <dcterms:created xsi:type="dcterms:W3CDTF">2019-01-29T02:03:20Z</dcterms:created>
  <dcterms:modified xsi:type="dcterms:W3CDTF">2024-11-16T00:00:05Z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0x010100DD5F2CE02A49A845BABBA174C815F548</vt:lpwstr>
  </property>
</Properties>
</file>